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65C4F8E-AB05-4D0C-84F0-4359D63AD21F}">
  <a:tblStyle styleId="{265C4F8E-AB05-4D0C-84F0-4359D63AD2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55" autoAdjust="0"/>
  </p:normalViewPr>
  <p:slideViewPr>
    <p:cSldViewPr snapToGrid="0">
      <p:cViewPr>
        <p:scale>
          <a:sx n="91" d="100"/>
          <a:sy n="91" d="100"/>
        </p:scale>
        <p:origin x="-78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9pPr>
          </a:lstStyle>
          <a:p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49041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IQ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EQ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100ec556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100ec556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uFillTx/>
              </a:rPr>
              <a:t>В результате существует 2 способа записи 4-х буквенного кода типа. </a:t>
            </a:r>
            <a:endParaRPr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uFillTx/>
              </a:rPr>
              <a:t>Но все таки, как сопоставить МБТИ и социо типы?</a:t>
            </a:r>
            <a:r>
              <a:rPr sz="1100" b="0" i="0" u="none" strike="noStrike" baseline="0">
                <a:solidFill>
                  <a:srgbClr val="000000"/>
                </a:solidFill>
                <a:uFillTx/>
                <a:latin typeface="Arial" charset="0"/>
              </a:rPr>
              <a:t> одна часть считает что надо сопоставлять через схожесть сильных ф в моделиях. Другие считают что надо опираться на описание дихотомий и типы в целом</a:t>
            </a:r>
            <a:endParaRPr lang="en-GB"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100ec556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100ec556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uFillTx/>
              </a:rPr>
              <a:t>Давайте попробуем сравнить описания квазитождественных типов Хранитель и Посредник, разница только в P/J.  </a:t>
            </a: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Этот образ типа ISFP немного размыт, но все равно он очень близок к соционическому СЭИ (Посредник, Дюма) т.е. J/P переключения нет.</a:t>
            </a:r>
            <a:endParaRPr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>
              <a:solidFill>
                <a:srgbClr val="222222"/>
              </a:solidFill>
              <a:highlight>
                <a:srgbClr val="FFFFFF"/>
              </a:highlight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100" b="0" i="0" u="none" strike="noStrike" baseline="0">
                <a:solidFill>
                  <a:srgbClr val="000000"/>
                </a:solidFill>
                <a:uFillTx/>
                <a:latin typeface="Arial" charset="0"/>
              </a:rPr>
              <a:t>Для других типов разница в описаниях еще сильнее.</a:t>
            </a:r>
            <a:endParaRPr lang="en-GB">
              <a:solidFill>
                <a:srgbClr val="222222"/>
              </a:solidFill>
              <a:highlight>
                <a:srgbClr val="FFFFFF"/>
              </a:highlight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100ec556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100ec556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uFillTx/>
              </a:rPr>
              <a:t>Ядро</a:t>
            </a:r>
            <a:r>
              <a:rPr lang="en-GB" dirty="0">
                <a:uFillTx/>
              </a:rPr>
              <a:t> (Core Self) </a:t>
            </a:r>
            <a:r>
              <a:rPr lang="en-GB" dirty="0" err="1">
                <a:uFillTx/>
              </a:rPr>
              <a:t>то</a:t>
            </a:r>
            <a:r>
              <a:rPr lang="en-GB" dirty="0">
                <a:uFillTx/>
              </a:rPr>
              <a:t> с </a:t>
            </a:r>
            <a:r>
              <a:rPr lang="en-GB" dirty="0" err="1">
                <a:uFillTx/>
              </a:rPr>
              <a:t>чем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мы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родились</a:t>
            </a:r>
            <a:r>
              <a:rPr lang="en-GB" dirty="0">
                <a:uFillTx/>
              </a:rPr>
              <a:t>, </a:t>
            </a:r>
            <a:r>
              <a:rPr lang="en-GB" dirty="0" err="1">
                <a:uFillTx/>
              </a:rPr>
              <a:t>наш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тип</a:t>
            </a:r>
            <a:r>
              <a:rPr lang="en-GB" dirty="0">
                <a:uFillTx/>
              </a:rPr>
              <a:t>, </a:t>
            </a:r>
            <a:r>
              <a:rPr lang="en-GB" dirty="0" err="1">
                <a:uFillTx/>
              </a:rPr>
              <a:t>наши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глубинные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ценности</a:t>
            </a:r>
            <a:r>
              <a:rPr lang="en-GB" dirty="0">
                <a:uFillTx/>
              </a:rPr>
              <a:t>.</a:t>
            </a:r>
            <a:endParaRPr dirty="0"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Контекстное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«Я» -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это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то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, в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каком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контексте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мы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находимся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сейчас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.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Когда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мы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были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детьми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мы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находились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в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контексте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семьи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,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потом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школы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,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потом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на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нас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влиял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институт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,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работа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и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т.д</a:t>
            </a:r>
            <a:endParaRPr dirty="0"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И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под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давлением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ядра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и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контекста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формируется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наше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Наработанное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Я (Developed Self)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то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кем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мы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являемся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по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большей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части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.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Наш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способ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адаптироваться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к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окружающему</a:t>
            </a:r>
            <a:r>
              <a:rPr sz="1100" b="0" i="0" u="none" strike="noStrike" baseline="0" dirty="0">
                <a:solidFill>
                  <a:srgbClr val="000000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000000"/>
                </a:solidFill>
                <a:uFillTx/>
                <a:latin typeface="Arial" charset="0"/>
              </a:rPr>
              <a:t>миру</a:t>
            </a:r>
            <a:endParaRPr lang="en-GB" dirty="0">
              <a:solidFill>
                <a:srgbClr val="222222"/>
              </a:solidFill>
              <a:highlight>
                <a:srgbClr val="FFFFFF"/>
              </a:highlight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baseline="0" dirty="0">
              <a:solidFill>
                <a:srgbClr val="000000"/>
              </a:solidFill>
              <a:uFillTx/>
              <a:latin typeface="Arial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В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соционике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,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многие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школы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пришли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к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пониманию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того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,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что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люди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одного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типа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могут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быть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очень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разными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. И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для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описания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этих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различий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используют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психософию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Афанасьевым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.</a:t>
            </a:r>
            <a:endParaRPr dirty="0">
              <a:solidFill>
                <a:srgbClr val="222222"/>
              </a:solidFill>
              <a:highlight>
                <a:srgbClr val="FFFFFF"/>
              </a:highlight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В ШГС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уже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давно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используется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многослойный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подход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к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психике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,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очень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похожий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на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подход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Линды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где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средний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слой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описывается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системой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подтипов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</a:t>
            </a:r>
            <a:r>
              <a:rPr lang="en-GB" dirty="0" smtClean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DCNH</a:t>
            </a:r>
            <a:r>
              <a:rPr lang="ru-RU" dirty="0" smtClean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.</a:t>
            </a:r>
            <a:r>
              <a:rPr lang="ru-RU" baseline="0" dirty="0" smtClean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Если кто то не знаком </a:t>
            </a:r>
            <a:r>
              <a:rPr lang="en-GB" dirty="0" smtClean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DCNH</a:t>
            </a:r>
            <a:r>
              <a:rPr lang="ru-RU" dirty="0" smtClean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это аббревиатура</a:t>
            </a:r>
            <a:r>
              <a:rPr lang="ru-RU" baseline="0" dirty="0" smtClean="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 4-х подтипов: Доминантный, Креатив, Норм, Гарм</a:t>
            </a:r>
            <a:endParaRPr lang="en-GB" dirty="0">
              <a:solidFill>
                <a:srgbClr val="222222"/>
              </a:solidFill>
              <a:highlight>
                <a:srgbClr val="FFFFFF"/>
              </a:highlight>
              <a:uFillTx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100ec556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100ec556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uFillTx/>
              </a:rPr>
              <a:t>У </a:t>
            </a:r>
            <a:r>
              <a:rPr lang="en-GB" dirty="0" err="1">
                <a:uFillTx/>
              </a:rPr>
              <a:t>Линды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для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описания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этого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среднего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слоя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ими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несколько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систем</a:t>
            </a:r>
            <a:r>
              <a:rPr lang="en-GB" dirty="0">
                <a:uFillTx/>
              </a:rPr>
              <a:t>, </a:t>
            </a:r>
            <a:r>
              <a:rPr lang="en-GB" dirty="0" err="1">
                <a:uFillTx/>
              </a:rPr>
              <a:t>одна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из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них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это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Стили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взаимодействия</a:t>
            </a:r>
            <a:r>
              <a:rPr lang="en-GB" dirty="0">
                <a:uFillTx/>
              </a:rPr>
              <a:t>.  </a:t>
            </a:r>
            <a:r>
              <a:rPr lang="en-GB" dirty="0" err="1">
                <a:uFillTx/>
              </a:rPr>
              <a:t>Они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описывают</a:t>
            </a:r>
            <a:r>
              <a:rPr lang="en-GB" dirty="0">
                <a:uFillTx/>
              </a:rPr>
              <a:t> "</a:t>
            </a:r>
            <a:r>
              <a:rPr lang="en-GB" dirty="0" err="1">
                <a:uFillTx/>
              </a:rPr>
              <a:t>как</a:t>
            </a:r>
            <a:r>
              <a:rPr lang="en-GB" dirty="0">
                <a:uFillTx/>
              </a:rPr>
              <a:t>" </a:t>
            </a:r>
            <a:r>
              <a:rPr lang="en-GB" dirty="0" err="1">
                <a:uFillTx/>
              </a:rPr>
              <a:t>мы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себя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ведем</a:t>
            </a:r>
            <a:r>
              <a:rPr lang="en-GB" dirty="0">
                <a:uFillTx/>
              </a:rPr>
              <a:t>, </a:t>
            </a:r>
            <a:r>
              <a:rPr lang="en-GB" dirty="0" err="1">
                <a:uFillTx/>
              </a:rPr>
              <a:t>как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мы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взаимодействуем</a:t>
            </a:r>
            <a:r>
              <a:rPr lang="en-GB" dirty="0">
                <a:uFillTx/>
              </a:rPr>
              <a:t> с </a:t>
            </a:r>
            <a:r>
              <a:rPr lang="en-GB" dirty="0" err="1">
                <a:uFillTx/>
              </a:rPr>
              <a:t>другими</a:t>
            </a:r>
            <a:r>
              <a:rPr lang="en-GB" dirty="0">
                <a:uFillTx/>
              </a:rPr>
              <a:t>, в </a:t>
            </a:r>
            <a:r>
              <a:rPr lang="en-GB" dirty="0" err="1">
                <a:uFillTx/>
              </a:rPr>
              <a:t>то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время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как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тип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описывают</a:t>
            </a:r>
            <a:r>
              <a:rPr lang="en-GB" dirty="0">
                <a:uFillTx/>
              </a:rPr>
              <a:t> "</a:t>
            </a:r>
            <a:r>
              <a:rPr lang="en-GB" dirty="0" err="1">
                <a:uFillTx/>
              </a:rPr>
              <a:t>почему</a:t>
            </a:r>
            <a:r>
              <a:rPr lang="en-GB" dirty="0">
                <a:uFillTx/>
              </a:rPr>
              <a:t>" </a:t>
            </a:r>
            <a:r>
              <a:rPr lang="en-GB" dirty="0" err="1">
                <a:uFillTx/>
              </a:rPr>
              <a:t>мы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это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делаем</a:t>
            </a:r>
            <a:r>
              <a:rPr lang="en-GB" dirty="0">
                <a:uFillTx/>
              </a:rPr>
              <a:t>, </a:t>
            </a:r>
            <a:r>
              <a:rPr lang="en-GB" dirty="0" err="1">
                <a:uFillTx/>
              </a:rPr>
              <a:t>наши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мотивы</a:t>
            </a:r>
            <a:r>
              <a:rPr lang="en-GB" dirty="0">
                <a:uFillTx/>
              </a:rPr>
              <a:t>. </a:t>
            </a:r>
            <a:r>
              <a:rPr lang="en-GB" dirty="0" err="1">
                <a:uFillTx/>
              </a:rPr>
              <a:t>Существует</a:t>
            </a:r>
            <a:r>
              <a:rPr lang="en-GB" dirty="0">
                <a:uFillTx/>
              </a:rPr>
              <a:t> 4 </a:t>
            </a:r>
            <a:r>
              <a:rPr lang="en-GB" dirty="0" err="1">
                <a:uFillTx/>
              </a:rPr>
              <a:t>стиля</a:t>
            </a:r>
            <a:r>
              <a:rPr lang="en-GB" dirty="0">
                <a:uFillTx/>
              </a:rPr>
              <a:t> и </a:t>
            </a:r>
            <a:r>
              <a:rPr lang="en-GB" dirty="0" err="1">
                <a:uFillTx/>
              </a:rPr>
              <a:t>они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очень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точно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соответствуют</a:t>
            </a:r>
            <a:r>
              <a:rPr lang="en-GB" dirty="0">
                <a:uFillTx/>
              </a:rPr>
              <a:t> 4 </a:t>
            </a:r>
            <a:r>
              <a:rPr lang="en-GB" dirty="0" err="1">
                <a:uFillTx/>
              </a:rPr>
              <a:t>подтипам</a:t>
            </a:r>
            <a:r>
              <a:rPr lang="en-GB" dirty="0">
                <a:uFillTx/>
              </a:rPr>
              <a:t> в </a:t>
            </a:r>
            <a:r>
              <a:rPr lang="en-GB" dirty="0" err="1">
                <a:uFillTx/>
              </a:rPr>
              <a:t>системе</a:t>
            </a:r>
            <a:r>
              <a:rPr lang="en-GB" dirty="0">
                <a:uFillTx/>
              </a:rPr>
              <a:t> </a:t>
            </a:r>
            <a:r>
              <a:rPr lang="en-GB" dirty="0" smtClean="0">
                <a:uFillTx/>
              </a:rPr>
              <a:t>DCNH</a:t>
            </a:r>
            <a:endParaRPr lang="ru-RU" dirty="0" smtClean="0"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uFillTx/>
              </a:rPr>
              <a:t>Кроме этого</a:t>
            </a:r>
            <a:r>
              <a:rPr lang="ru-RU" baseline="0" dirty="0" smtClean="0">
                <a:uFillTx/>
              </a:rPr>
              <a:t> стили взаимодействия совпадают с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поведенческой моделью </a:t>
            </a:r>
            <a:r>
              <a:rPr lang="en-US" baseline="0" dirty="0" smtClean="0">
                <a:uFillTx/>
              </a:rPr>
              <a:t>DISC </a:t>
            </a:r>
            <a:r>
              <a:rPr lang="ru-RU" baseline="0" dirty="0" smtClean="0">
                <a:uFillTx/>
              </a:rPr>
              <a:t>которая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рассматривает </a:t>
            </a:r>
            <a:r>
              <a:rPr lang="ru-RU" sz="1100" b="0" i="1" u="none" strike="noStrike" cap="none" dirty="0" smtClean="0"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предпочтения в поведении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. При этом DISC не оценивает умственные способности человека (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  <a:hlinkClick r:id="rId3" tooltip="IQ"/>
              </a:rPr>
              <a:t>IQ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), эмоциональный интеллект (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  <a:hlinkClick r:id="rId4" tooltip="EQ"/>
              </a:rPr>
              <a:t>EQ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uFillTx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50015" name="Slide Image Placeholder 1801500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2" name="Notes Placeholder 42949672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>
                <a:uFillTx/>
              </a:rPr>
              <a:t>Кооперация</a:t>
            </a:r>
          </a:p>
          <a:p>
            <a:endParaRPr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0f6062a23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0f6062a23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uFillTx/>
              </a:rPr>
              <a:t>И Соционика и МБТИ базируются на типологии Юнга, и во многом похожи, но тем не менее имеют значительные отличия, которым посвящен мой доклад.</a:t>
            </a:r>
            <a:endParaRPr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uFillTx/>
              </a:rPr>
              <a:t>MBTI была создана в США в 40 годах, соционика позже, в 80 годах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0f6062a23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0f6062a23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uFillTx/>
              </a:rPr>
              <a:t>Создателями</a:t>
            </a:r>
            <a:r>
              <a:rPr lang="en-GB" dirty="0">
                <a:uFillTx/>
              </a:rPr>
              <a:t> MBTI </a:t>
            </a:r>
            <a:r>
              <a:rPr lang="en-GB" dirty="0" err="1">
                <a:uFillTx/>
              </a:rPr>
              <a:t>являются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Мать</a:t>
            </a:r>
            <a:r>
              <a:rPr lang="en-GB" dirty="0">
                <a:uFillTx/>
              </a:rPr>
              <a:t> и </a:t>
            </a:r>
            <a:r>
              <a:rPr lang="en-GB" dirty="0" err="1">
                <a:uFillTx/>
              </a:rPr>
              <a:t>дочь</a:t>
            </a:r>
            <a:r>
              <a:rPr lang="en-GB" dirty="0">
                <a:uFillTx/>
              </a:rPr>
              <a:t>. </a:t>
            </a:r>
            <a:r>
              <a:rPr lang="en-GB" dirty="0" err="1">
                <a:uFillTx/>
              </a:rPr>
              <a:t>Они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были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самоучки</a:t>
            </a:r>
            <a:r>
              <a:rPr lang="en-GB" dirty="0">
                <a:uFillTx/>
              </a:rPr>
              <a:t>, </a:t>
            </a:r>
            <a:r>
              <a:rPr lang="en-GB" dirty="0" err="1">
                <a:uFillTx/>
              </a:rPr>
              <a:t>не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имели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психологического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образования</a:t>
            </a:r>
            <a:r>
              <a:rPr lang="en-GB" dirty="0">
                <a:uFillTx/>
              </a:rPr>
              <a:t>. </a:t>
            </a:r>
            <a:endParaRPr lang="ru-RU" dirty="0" smtClean="0"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>
                <a:uFillTx/>
              </a:rPr>
              <a:t>Как</a:t>
            </a:r>
            <a:r>
              <a:rPr lang="en-GB" dirty="0" smtClean="0">
                <a:uFillTx/>
              </a:rPr>
              <a:t> </a:t>
            </a:r>
            <a:r>
              <a:rPr lang="en-GB" dirty="0">
                <a:uFillTx/>
              </a:rPr>
              <a:t>и в С </a:t>
            </a:r>
            <a:r>
              <a:rPr lang="en-GB" dirty="0" err="1">
                <a:uFillTx/>
              </a:rPr>
              <a:t>есть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разные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школы</a:t>
            </a:r>
            <a:r>
              <a:rPr lang="en-GB" dirty="0">
                <a:uFillTx/>
              </a:rPr>
              <a:t>, я </a:t>
            </a:r>
            <a:r>
              <a:rPr lang="en-GB" dirty="0" err="1">
                <a:uFillTx/>
              </a:rPr>
              <a:t>буду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рассматривать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школу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Линды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Бернс</a:t>
            </a:r>
            <a:r>
              <a:rPr lang="en-GB" dirty="0">
                <a:uFillTx/>
              </a:rPr>
              <a:t>.</a:t>
            </a:r>
            <a:endParaRPr dirty="0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0f6062a23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0f6062a23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222222"/>
                </a:solidFill>
                <a:highlight>
                  <a:srgbClr val="FFFFFF"/>
                </a:highlight>
                <a:uFillTx/>
              </a:rPr>
              <a:t>В MBTI используется буквенное обозначение функ. Функции в MBTI часто называются "мыслительными процессами"</a:t>
            </a: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0f6062a23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0f6062a23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uFillTx/>
              </a:rPr>
              <a:t>Как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понимают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функции</a:t>
            </a:r>
            <a:r>
              <a:rPr lang="en-GB" dirty="0">
                <a:uFillTx/>
              </a:rPr>
              <a:t> в МБТИ? </a:t>
            </a:r>
            <a:r>
              <a:rPr lang="en-GB" dirty="0" err="1">
                <a:uFillTx/>
              </a:rPr>
              <a:t>Давайте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разберём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на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примере</a:t>
            </a:r>
            <a:r>
              <a:rPr lang="en-GB" dirty="0">
                <a:uFillTx/>
              </a:rPr>
              <a:t>  </a:t>
            </a:r>
            <a:r>
              <a:rPr lang="en-GB" dirty="0" err="1">
                <a:uFillTx/>
              </a:rPr>
              <a:t>сенсорики</a:t>
            </a:r>
            <a:r>
              <a:rPr lang="en-GB" dirty="0">
                <a:uFillTx/>
              </a:rPr>
              <a:t>. </a:t>
            </a:r>
            <a:r>
              <a:rPr lang="en-GB" dirty="0" err="1">
                <a:uFillTx/>
              </a:rPr>
              <a:t>Экстраверт</a:t>
            </a:r>
            <a:r>
              <a:rPr lang="en-GB" dirty="0">
                <a:uFillTx/>
              </a:rPr>
              <a:t> сенсорика </a:t>
            </a:r>
            <a:r>
              <a:rPr lang="en-GB" dirty="0" err="1">
                <a:uFillTx/>
              </a:rPr>
              <a:t>понимается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как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восприятие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извне</a:t>
            </a:r>
            <a:r>
              <a:rPr lang="en-GB" dirty="0">
                <a:uFillTx/>
              </a:rPr>
              <a:t> - </a:t>
            </a:r>
            <a:r>
              <a:rPr lang="en-GB" dirty="0" err="1">
                <a:uFillTx/>
              </a:rPr>
              <a:t>слышать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пение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птицы</a:t>
            </a:r>
            <a:r>
              <a:rPr lang="en-GB" dirty="0">
                <a:uFillTx/>
              </a:rPr>
              <a:t>, в </a:t>
            </a:r>
            <a:r>
              <a:rPr lang="en-GB" dirty="0" err="1">
                <a:uFillTx/>
              </a:rPr>
              <a:t>соционике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по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другому</a:t>
            </a:r>
            <a:r>
              <a:rPr lang="en-GB" dirty="0">
                <a:uFillTx/>
              </a:rPr>
              <a:t>. </a:t>
            </a:r>
            <a:r>
              <a:rPr lang="en-GB" dirty="0" err="1">
                <a:uFillTx/>
              </a:rPr>
              <a:t>Тут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мало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общего</a:t>
            </a:r>
            <a:r>
              <a:rPr lang="en-GB" dirty="0">
                <a:uFillTx/>
              </a:rPr>
              <a:t>. </a:t>
            </a:r>
            <a:endParaRPr lang="ru-RU" dirty="0" smtClean="0"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uFillTx/>
              </a:rPr>
              <a:t>А </a:t>
            </a:r>
            <a:r>
              <a:rPr lang="en-GB" dirty="0" err="1">
                <a:uFillTx/>
              </a:rPr>
              <a:t>как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понимают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наши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западные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коллеги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интроверт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сенсорику</a:t>
            </a:r>
            <a:r>
              <a:rPr lang="en-GB" dirty="0">
                <a:uFillTx/>
              </a:rPr>
              <a:t> СК ? </a:t>
            </a:r>
            <a:r>
              <a:rPr lang="en-GB" dirty="0" err="1">
                <a:uFillTx/>
              </a:rPr>
              <a:t>Как</a:t>
            </a:r>
            <a:r>
              <a:rPr lang="en-GB" dirty="0"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восприятие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изнутри</a:t>
            </a:r>
            <a:r>
              <a:rPr lang="en-GB" dirty="0">
                <a:solidFill>
                  <a:schemeClr val="dk1"/>
                </a:solidFill>
                <a:uFillTx/>
              </a:rPr>
              <a:t>. В </a:t>
            </a:r>
            <a:r>
              <a:rPr lang="en-GB" dirty="0" err="1">
                <a:solidFill>
                  <a:schemeClr val="dk1"/>
                </a:solidFill>
                <a:uFillTx/>
              </a:rPr>
              <a:t>соционике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мы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воспринимаем</a:t>
            </a:r>
            <a:r>
              <a:rPr lang="en-GB" dirty="0">
                <a:solidFill>
                  <a:schemeClr val="dk1"/>
                </a:solidFill>
                <a:uFillTx/>
              </a:rPr>
              <a:t> СК </a:t>
            </a:r>
            <a:r>
              <a:rPr lang="en-GB" dirty="0" err="1">
                <a:solidFill>
                  <a:schemeClr val="dk1"/>
                </a:solidFill>
                <a:uFillTx/>
              </a:rPr>
              <a:t>как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умение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найти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баланс</a:t>
            </a:r>
            <a:r>
              <a:rPr lang="en-GB" dirty="0">
                <a:solidFill>
                  <a:schemeClr val="dk1"/>
                </a:solidFill>
                <a:uFillTx/>
              </a:rPr>
              <a:t>, </a:t>
            </a:r>
            <a:r>
              <a:rPr lang="en-GB" dirty="0" err="1">
                <a:solidFill>
                  <a:schemeClr val="dk1"/>
                </a:solidFill>
                <a:uFillTx/>
              </a:rPr>
              <a:t>адаптацию</a:t>
            </a:r>
            <a:r>
              <a:rPr lang="en-GB" dirty="0">
                <a:solidFill>
                  <a:schemeClr val="dk1"/>
                </a:solidFill>
                <a:uFillTx/>
              </a:rPr>
              <a:t>, а </a:t>
            </a:r>
            <a:r>
              <a:rPr lang="en-GB" dirty="0" err="1">
                <a:solidFill>
                  <a:schemeClr val="dk1"/>
                </a:solidFill>
                <a:uFillTx/>
              </a:rPr>
              <a:t>так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же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как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способность</a:t>
            </a:r>
            <a:r>
              <a:rPr sz="1100" b="0" i="0" u="none" strike="noStrike" baseline="0" dirty="0">
                <a:solidFill>
                  <a:srgbClr val="222222"/>
                </a:solidFill>
                <a:uFillTx/>
                <a:latin typeface="Arial" charset="0"/>
              </a:rPr>
              <a:t> </a:t>
            </a:r>
            <a:r>
              <a:rPr lang="ru-RU" sz="1100" b="0" i="0" u="none" strike="noStrike" baseline="0" noProof="0" dirty="0" smtClean="0">
                <a:solidFill>
                  <a:srgbClr val="222222"/>
                </a:solidFill>
                <a:uFillTx/>
                <a:latin typeface="Arial" charset="0"/>
              </a:rPr>
              <a:t>воссоздать</a:t>
            </a:r>
            <a:r>
              <a:rPr sz="1100" b="0" i="0" u="none" strike="noStrike" baseline="0" dirty="0" smtClean="0">
                <a:solidFill>
                  <a:srgbClr val="222222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222222"/>
                </a:solidFill>
                <a:uFillTx/>
                <a:latin typeface="Arial" charset="0"/>
              </a:rPr>
              <a:t>однажды</a:t>
            </a:r>
            <a:r>
              <a:rPr sz="1100" b="0" i="0" u="none" strike="noStrike" baseline="0" dirty="0">
                <a:solidFill>
                  <a:srgbClr val="222222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222222"/>
                </a:solidFill>
                <a:uFillTx/>
                <a:latin typeface="Arial" charset="0"/>
              </a:rPr>
              <a:t>пережитые</a:t>
            </a:r>
            <a:r>
              <a:rPr sz="1100" b="0" i="0" u="none" strike="noStrike" baseline="0" dirty="0">
                <a:solidFill>
                  <a:srgbClr val="222222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222222"/>
                </a:solidFill>
                <a:uFillTx/>
                <a:latin typeface="Arial" charset="0"/>
              </a:rPr>
              <a:t>сенсорные</a:t>
            </a:r>
            <a:r>
              <a:rPr sz="1100" b="0" i="0" u="none" strike="noStrike" baseline="0" dirty="0">
                <a:solidFill>
                  <a:srgbClr val="222222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222222"/>
                </a:solidFill>
                <a:uFillTx/>
                <a:latin typeface="Arial" charset="0"/>
              </a:rPr>
              <a:t>чувства</a:t>
            </a:r>
            <a:r>
              <a:rPr sz="1100" b="0" i="0" u="none" strike="noStrike" baseline="0" dirty="0">
                <a:solidFill>
                  <a:srgbClr val="222222"/>
                </a:solidFill>
                <a:uFillTx/>
                <a:latin typeface="Arial" charset="0"/>
              </a:rPr>
              <a:t>, </a:t>
            </a:r>
            <a:r>
              <a:rPr sz="1100" b="0" i="0" u="none" strike="noStrike" baseline="0" dirty="0" err="1">
                <a:solidFill>
                  <a:srgbClr val="222222"/>
                </a:solidFill>
                <a:uFillTx/>
                <a:latin typeface="Arial" charset="0"/>
              </a:rPr>
              <a:t>приготовить</a:t>
            </a:r>
            <a:r>
              <a:rPr sz="1100" b="0" i="0" u="none" strike="noStrike" baseline="0" dirty="0">
                <a:solidFill>
                  <a:srgbClr val="222222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222222"/>
                </a:solidFill>
                <a:uFillTx/>
                <a:latin typeface="Arial" charset="0"/>
              </a:rPr>
              <a:t>еду</a:t>
            </a:r>
            <a:r>
              <a:rPr sz="1100" b="0" i="0" u="none" strike="noStrike" baseline="0" dirty="0">
                <a:solidFill>
                  <a:srgbClr val="222222"/>
                </a:solidFill>
                <a:uFillTx/>
                <a:latin typeface="Arial" charset="0"/>
              </a:rPr>
              <a:t>, </a:t>
            </a:r>
            <a:r>
              <a:rPr sz="1100" b="0" i="0" u="none" strike="noStrike" baseline="0" dirty="0" err="1">
                <a:solidFill>
                  <a:srgbClr val="222222"/>
                </a:solidFill>
                <a:uFillTx/>
                <a:latin typeface="Arial" charset="0"/>
              </a:rPr>
              <a:t>написать</a:t>
            </a:r>
            <a:r>
              <a:rPr sz="1100" b="0" i="0" u="none" strike="noStrike" baseline="0" dirty="0">
                <a:solidFill>
                  <a:srgbClr val="222222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222222"/>
                </a:solidFill>
                <a:uFillTx/>
                <a:latin typeface="Arial" charset="0"/>
              </a:rPr>
              <a:t>картину</a:t>
            </a:r>
            <a:r>
              <a:rPr sz="1100" b="0" i="0" u="none" strike="noStrike" baseline="0" dirty="0">
                <a:solidFill>
                  <a:srgbClr val="222222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222222"/>
                </a:solidFill>
                <a:uFillTx/>
                <a:latin typeface="Arial" charset="0"/>
              </a:rPr>
              <a:t>по</a:t>
            </a:r>
            <a:r>
              <a:rPr sz="1100" b="0" i="0" u="none" strike="noStrike" baseline="0" dirty="0">
                <a:solidFill>
                  <a:srgbClr val="222222"/>
                </a:solidFill>
                <a:uFillTx/>
                <a:latin typeface="Arial" charset="0"/>
              </a:rPr>
              <a:t> </a:t>
            </a:r>
            <a:r>
              <a:rPr sz="1100" b="0" i="0" u="none" strike="noStrike" baseline="0" dirty="0" err="1">
                <a:solidFill>
                  <a:srgbClr val="222222"/>
                </a:solidFill>
                <a:uFillTx/>
                <a:latin typeface="Arial" charset="0"/>
              </a:rPr>
              <a:t>памяти</a:t>
            </a:r>
            <a:r>
              <a:rPr sz="1100" b="0" i="0" u="none" strike="noStrike" baseline="0" dirty="0">
                <a:solidFill>
                  <a:srgbClr val="222222"/>
                </a:solidFill>
                <a:uFillTx/>
                <a:latin typeface="Arial" charset="0"/>
              </a:rPr>
              <a:t>. </a:t>
            </a:r>
            <a:r>
              <a:rPr lang="en-GB" dirty="0">
                <a:solidFill>
                  <a:schemeClr val="dk1"/>
                </a:solidFill>
                <a:uFillTx/>
              </a:rPr>
              <a:t>И </a:t>
            </a:r>
            <a:r>
              <a:rPr lang="en-GB" dirty="0" err="1">
                <a:solidFill>
                  <a:schemeClr val="dk1"/>
                </a:solidFill>
                <a:uFillTx/>
              </a:rPr>
              <a:t>тут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уже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больше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общего</a:t>
            </a:r>
            <a:r>
              <a:rPr lang="en-GB" dirty="0">
                <a:solidFill>
                  <a:schemeClr val="dk1"/>
                </a:solidFill>
                <a:uFillTx/>
              </a:rPr>
              <a:t> с </a:t>
            </a:r>
            <a:r>
              <a:rPr lang="en-GB" dirty="0" err="1">
                <a:solidFill>
                  <a:schemeClr val="dk1"/>
                </a:solidFill>
                <a:uFillTx/>
              </a:rPr>
              <a:t>соционикой</a:t>
            </a:r>
            <a:r>
              <a:rPr lang="en-GB" dirty="0">
                <a:solidFill>
                  <a:schemeClr val="dk1"/>
                </a:solidFill>
                <a:uFillTx/>
              </a:rPr>
              <a:t>. </a:t>
            </a:r>
            <a:endParaRPr lang="ru-RU" dirty="0" smtClean="0">
              <a:solidFill>
                <a:schemeClr val="dk1"/>
              </a:solidFill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dk1"/>
                </a:solidFill>
                <a:uFillTx/>
              </a:rPr>
              <a:t>С </a:t>
            </a:r>
            <a:r>
              <a:rPr lang="en-GB" dirty="0" err="1">
                <a:solidFill>
                  <a:schemeClr val="dk1"/>
                </a:solidFill>
                <a:uFillTx/>
              </a:rPr>
              <a:t>другими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функциями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ситуация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примерно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такая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же</a:t>
            </a:r>
            <a:r>
              <a:rPr lang="en-GB" dirty="0">
                <a:solidFill>
                  <a:schemeClr val="dk1"/>
                </a:solidFill>
                <a:uFillTx/>
              </a:rPr>
              <a:t>. В </a:t>
            </a:r>
            <a:r>
              <a:rPr lang="en-GB" dirty="0" err="1">
                <a:solidFill>
                  <a:schemeClr val="dk1"/>
                </a:solidFill>
                <a:uFillTx/>
              </a:rPr>
              <a:t>половине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случаев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семантика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совпадает</a:t>
            </a:r>
            <a:r>
              <a:rPr lang="en-GB" dirty="0">
                <a:solidFill>
                  <a:schemeClr val="dk1"/>
                </a:solidFill>
                <a:uFillTx/>
              </a:rPr>
              <a:t>, в </a:t>
            </a:r>
            <a:r>
              <a:rPr lang="en-GB" dirty="0" err="1">
                <a:solidFill>
                  <a:schemeClr val="dk1"/>
                </a:solidFill>
                <a:uFillTx/>
              </a:rPr>
              <a:t>половине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нет</a:t>
            </a:r>
            <a:r>
              <a:rPr lang="en-GB" dirty="0">
                <a:solidFill>
                  <a:schemeClr val="dk1"/>
                </a:solidFill>
                <a:uFillTx/>
              </a:rPr>
              <a:t>. </a:t>
            </a:r>
            <a:endParaRPr dirty="0"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100ec55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100ec55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uFillTx/>
              </a:rPr>
              <a:t>Мало кто знает, но в МБТИ есть своя модель, часто ее называют динамика типа. Дело в том, что считается что </a:t>
            </a:r>
            <a:r>
              <a:rPr sz="1100" b="0" i="0" u="none" strike="noStrike" baseline="0">
                <a:solidFill>
                  <a:srgbClr val="000000"/>
                </a:solidFill>
                <a:uFillTx/>
                <a:latin typeface="Arial" charset="0"/>
              </a:rPr>
              <a:t>Ф “включаются”, осваиваются в процессе жизни это называется динамика типа.  Перые 2 на 90% определяют тип.</a:t>
            </a:r>
            <a:endParaRPr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uFillTx/>
              </a:rPr>
              <a:t>Майрс-Бриггс определяют 4-х позиционную модель, которая была дополнена до 8-ми позиций Джоном Биби. В своей презентации я буду использовать 4 поз модель, так как разница с соционическими моделями начинается уже с 1 ф и рассматривать все 8 нет смысла.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100ec556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100ec556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uFillTx/>
              </a:rPr>
              <a:t>На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этом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слайде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показаны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модели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для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дуальной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пары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Искатель-Посредник</a:t>
            </a:r>
            <a:r>
              <a:rPr lang="en-GB" dirty="0">
                <a:uFillTx/>
              </a:rPr>
              <a:t>. </a:t>
            </a:r>
            <a:r>
              <a:rPr lang="en-GB" dirty="0" err="1">
                <a:uFillTx/>
              </a:rPr>
              <a:t>Обратите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внимание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только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на</a:t>
            </a:r>
            <a:r>
              <a:rPr lang="en-GB" dirty="0">
                <a:uFillTx/>
              </a:rPr>
              <a:t> 1-ю </a:t>
            </a:r>
            <a:r>
              <a:rPr lang="en-GB" dirty="0" err="1">
                <a:uFillTx/>
              </a:rPr>
              <a:t>функцию</a:t>
            </a:r>
            <a:r>
              <a:rPr lang="en-GB" dirty="0">
                <a:uFillTx/>
              </a:rPr>
              <a:t>. У </a:t>
            </a:r>
            <a:r>
              <a:rPr lang="en-GB" dirty="0" err="1">
                <a:uFillTx/>
              </a:rPr>
              <a:t>иррац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экстраверта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она</a:t>
            </a:r>
            <a:r>
              <a:rPr lang="en-GB" dirty="0">
                <a:uFillTx/>
              </a:rPr>
              <a:t> </a:t>
            </a:r>
            <a:r>
              <a:rPr lang="en-GB" dirty="0" err="1" smtClean="0">
                <a:uFillTx/>
              </a:rPr>
              <a:t>иррац</a:t>
            </a:r>
            <a:r>
              <a:rPr lang="ru-RU" dirty="0" smtClean="0">
                <a:uFillTx/>
              </a:rPr>
              <a:t> </a:t>
            </a:r>
            <a:r>
              <a:rPr lang="en-GB" dirty="0" smtClean="0">
                <a:uFillTx/>
              </a:rPr>
              <a:t>и </a:t>
            </a:r>
            <a:r>
              <a:rPr lang="en-GB" dirty="0" err="1" smtClean="0">
                <a:uFillTx/>
              </a:rPr>
              <a:t>экстраверт</a:t>
            </a:r>
            <a:r>
              <a:rPr lang="ru-RU" dirty="0" smtClean="0">
                <a:uFillTx/>
              </a:rPr>
              <a:t>на</a:t>
            </a:r>
            <a:r>
              <a:rPr lang="uk-UA" dirty="0" smtClean="0">
                <a:uFillTx/>
              </a:rPr>
              <a:t>, в </a:t>
            </a:r>
            <a:r>
              <a:rPr lang="uk-UA" dirty="0" err="1" smtClean="0">
                <a:uFillTx/>
              </a:rPr>
              <a:t>нашем</a:t>
            </a:r>
            <a:r>
              <a:rPr lang="uk-UA" dirty="0" smtClean="0">
                <a:uFillTx/>
              </a:rPr>
              <a:t> </a:t>
            </a:r>
            <a:r>
              <a:rPr lang="uk-UA" dirty="0" err="1" smtClean="0">
                <a:uFillTx/>
              </a:rPr>
              <a:t>случае</a:t>
            </a:r>
            <a:r>
              <a:rPr lang="uk-UA" dirty="0" smtClean="0">
                <a:uFillTx/>
              </a:rPr>
              <a:t> </a:t>
            </a:r>
            <a:r>
              <a:rPr lang="uk-UA" baseline="0" dirty="0" err="1" smtClean="0">
                <a:uFillTx/>
              </a:rPr>
              <a:t>Экстравертная</a:t>
            </a:r>
            <a:r>
              <a:rPr lang="uk-UA" baseline="0" dirty="0" smtClean="0">
                <a:uFillTx/>
              </a:rPr>
              <a:t> </a:t>
            </a:r>
            <a:r>
              <a:rPr lang="uk-UA" baseline="0" dirty="0" err="1" smtClean="0">
                <a:uFillTx/>
              </a:rPr>
              <a:t>Интуиция</a:t>
            </a:r>
            <a:r>
              <a:rPr lang="uk-UA" baseline="0" dirty="0" smtClean="0">
                <a:uFillTx/>
              </a:rPr>
              <a:t>, </a:t>
            </a:r>
            <a:r>
              <a:rPr lang="uk-UA" baseline="0" dirty="0" err="1" smtClean="0">
                <a:uFillTx/>
              </a:rPr>
              <a:t>здесь</a:t>
            </a:r>
            <a:r>
              <a:rPr lang="uk-UA" baseline="0" dirty="0" smtClean="0">
                <a:uFillTx/>
              </a:rPr>
              <a:t> </a:t>
            </a:r>
            <a:r>
              <a:rPr lang="uk-UA" baseline="0" dirty="0" err="1" smtClean="0">
                <a:uFillTx/>
              </a:rPr>
              <a:t>полное</a:t>
            </a:r>
            <a:r>
              <a:rPr lang="uk-UA" baseline="0" dirty="0" smtClean="0">
                <a:uFillTx/>
              </a:rPr>
              <a:t> </a:t>
            </a:r>
            <a:r>
              <a:rPr lang="uk-UA" baseline="0" dirty="0" err="1" smtClean="0">
                <a:uFillTx/>
              </a:rPr>
              <a:t>совпадение</a:t>
            </a:r>
            <a:r>
              <a:rPr lang="uk-UA" baseline="0" dirty="0" smtClean="0">
                <a:uFillTx/>
              </a:rPr>
              <a:t> с </a:t>
            </a:r>
            <a:r>
              <a:rPr lang="ru-RU" baseline="0" dirty="0" smtClean="0">
                <a:uFillTx/>
              </a:rPr>
              <a:t>Соционикой.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 smtClean="0">
                <a:uFillTx/>
              </a:rPr>
              <a:t>Давайте внимательно рассмотрим интроверта – Посредника. Мы видим что его первая функция </a:t>
            </a:r>
            <a:r>
              <a:rPr lang="en-GB" dirty="0" err="1" smtClean="0">
                <a:uFillTx/>
              </a:rPr>
              <a:t>рациональная</a:t>
            </a:r>
            <a:r>
              <a:rPr lang="en-GB" dirty="0" smtClean="0">
                <a:uFillTx/>
              </a:rPr>
              <a:t> </a:t>
            </a:r>
            <a:r>
              <a:rPr lang="ru-RU" dirty="0" smtClean="0">
                <a:uFillTx/>
              </a:rPr>
              <a:t>и </a:t>
            </a:r>
            <a:r>
              <a:rPr lang="en-GB" dirty="0" err="1" smtClean="0">
                <a:uFillTx/>
              </a:rPr>
              <a:t>интроверт</a:t>
            </a:r>
            <a:r>
              <a:rPr lang="ru-RU" dirty="0" err="1" smtClean="0">
                <a:uFillTx/>
              </a:rPr>
              <a:t>ная</a:t>
            </a:r>
            <a:r>
              <a:rPr lang="ru-RU" dirty="0" smtClean="0">
                <a:uFillTx/>
              </a:rPr>
              <a:t>,</a:t>
            </a:r>
            <a:r>
              <a:rPr lang="ru-RU" baseline="0" dirty="0" smtClean="0">
                <a:uFillTx/>
              </a:rPr>
              <a:t> в нашем случае Интровертная Этика, Этика Отношений</a:t>
            </a:r>
            <a:r>
              <a:rPr lang="en-GB" dirty="0" smtClean="0">
                <a:uFillTx/>
              </a:rPr>
              <a:t>! </a:t>
            </a:r>
            <a:r>
              <a:rPr lang="en-GB" dirty="0" err="1" smtClean="0">
                <a:uFillTx/>
              </a:rPr>
              <a:t>Почему</a:t>
            </a:r>
            <a:r>
              <a:rPr lang="en-GB" dirty="0" smtClean="0">
                <a:uFillTx/>
              </a:rPr>
              <a:t> </a:t>
            </a:r>
            <a:r>
              <a:rPr lang="en-GB" dirty="0">
                <a:uFillTx/>
              </a:rPr>
              <a:t>???</a:t>
            </a:r>
            <a:endParaRPr dirty="0"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uFillTx/>
              </a:rPr>
              <a:t>В МБТИ ф </a:t>
            </a:r>
            <a:r>
              <a:rPr lang="en-GB" dirty="0" err="1">
                <a:uFillTx/>
              </a:rPr>
              <a:t>расставлены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по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другому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не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так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как</a:t>
            </a:r>
            <a:r>
              <a:rPr lang="en-GB" dirty="0">
                <a:uFillTx/>
              </a:rPr>
              <a:t> в  </a:t>
            </a:r>
            <a:r>
              <a:rPr lang="en-GB" dirty="0" err="1">
                <a:uFillTx/>
              </a:rPr>
              <a:t>модели</a:t>
            </a:r>
            <a:r>
              <a:rPr lang="en-GB" dirty="0">
                <a:uFillTx/>
              </a:rPr>
              <a:t> А, и </a:t>
            </a:r>
            <a:r>
              <a:rPr lang="en-GB" dirty="0" err="1">
                <a:uFillTx/>
              </a:rPr>
              <a:t>не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так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как</a:t>
            </a:r>
            <a:r>
              <a:rPr lang="en-GB" dirty="0">
                <a:uFillTx/>
              </a:rPr>
              <a:t> в </a:t>
            </a:r>
            <a:r>
              <a:rPr lang="en-GB" dirty="0" err="1">
                <a:uFillTx/>
              </a:rPr>
              <a:t>модели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Джи</a:t>
            </a:r>
            <a:r>
              <a:rPr lang="en-GB" dirty="0">
                <a:uFillTx/>
              </a:rPr>
              <a:t>, </a:t>
            </a:r>
            <a:r>
              <a:rPr lang="en-GB" dirty="0" err="1">
                <a:uFillTx/>
              </a:rPr>
              <a:t>хотя</a:t>
            </a:r>
            <a:r>
              <a:rPr lang="en-GB" dirty="0">
                <a:uFillTx/>
              </a:rPr>
              <a:t> и </a:t>
            </a:r>
            <a:r>
              <a:rPr lang="en-GB" dirty="0" err="1">
                <a:uFillTx/>
              </a:rPr>
              <a:t>удовлетворяет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критериям</a:t>
            </a:r>
            <a:r>
              <a:rPr lang="en-GB" dirty="0">
                <a:uFillTx/>
              </a:rPr>
              <a:t>, </a:t>
            </a:r>
            <a:r>
              <a:rPr lang="en-GB" dirty="0" err="1">
                <a:uFillTx/>
              </a:rPr>
              <a:t>описанным</a:t>
            </a:r>
            <a:r>
              <a:rPr lang="en-GB" dirty="0">
                <a:uFillTx/>
              </a:rPr>
              <a:t> </a:t>
            </a:r>
            <a:r>
              <a:rPr lang="en-GB" dirty="0" err="1">
                <a:uFillTx/>
              </a:rPr>
              <a:t>Юнгом</a:t>
            </a:r>
            <a:r>
              <a:rPr lang="en-GB" dirty="0">
                <a:uFillTx/>
              </a:rPr>
              <a:t>. </a:t>
            </a:r>
            <a:endParaRPr dirty="0"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100ec556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100ec556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chemeClr val="dk1"/>
                </a:solidFill>
                <a:uFillTx/>
              </a:rPr>
              <a:t>Откуда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такая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путаница</a:t>
            </a:r>
            <a:r>
              <a:rPr lang="en-GB" dirty="0">
                <a:solidFill>
                  <a:schemeClr val="dk1"/>
                </a:solidFill>
                <a:uFillTx/>
              </a:rPr>
              <a:t>? </a:t>
            </a:r>
            <a:r>
              <a:rPr lang="en-GB" dirty="0" err="1">
                <a:solidFill>
                  <a:schemeClr val="dk1"/>
                </a:solidFill>
                <a:uFillTx/>
              </a:rPr>
              <a:t>Этот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эффект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называется</a:t>
            </a:r>
            <a:r>
              <a:rPr lang="en-GB" dirty="0">
                <a:solidFill>
                  <a:schemeClr val="dk1"/>
                </a:solidFill>
                <a:uFillTx/>
              </a:rPr>
              <a:t> J/P </a:t>
            </a:r>
            <a:r>
              <a:rPr lang="en-GB" dirty="0" err="1">
                <a:solidFill>
                  <a:schemeClr val="dk1"/>
                </a:solidFill>
                <a:uFillTx/>
              </a:rPr>
              <a:t>переключение</a:t>
            </a:r>
            <a:r>
              <a:rPr lang="en-GB" dirty="0">
                <a:solidFill>
                  <a:schemeClr val="dk1"/>
                </a:solidFill>
                <a:uFillTx/>
              </a:rPr>
              <a:t>. </a:t>
            </a:r>
            <a:r>
              <a:rPr lang="en-GB" dirty="0" err="1">
                <a:solidFill>
                  <a:schemeClr val="dk1"/>
                </a:solidFill>
                <a:uFillTx/>
              </a:rPr>
              <a:t>Его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суть</a:t>
            </a:r>
            <a:r>
              <a:rPr lang="en-GB" dirty="0">
                <a:solidFill>
                  <a:schemeClr val="dk1"/>
                </a:solidFill>
                <a:uFillTx/>
              </a:rPr>
              <a:t> в </a:t>
            </a:r>
            <a:r>
              <a:rPr lang="en-GB" dirty="0" err="1">
                <a:solidFill>
                  <a:schemeClr val="dk1"/>
                </a:solidFill>
                <a:uFillTx/>
              </a:rPr>
              <a:t>том</a:t>
            </a:r>
            <a:r>
              <a:rPr lang="en-GB" dirty="0">
                <a:solidFill>
                  <a:schemeClr val="dk1"/>
                </a:solidFill>
                <a:uFillTx/>
              </a:rPr>
              <a:t>, </a:t>
            </a:r>
            <a:r>
              <a:rPr lang="en-GB" dirty="0" err="1">
                <a:solidFill>
                  <a:schemeClr val="dk1"/>
                </a:solidFill>
                <a:uFillTx/>
              </a:rPr>
              <a:t>что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когда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Майрс-Бриггс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создавали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свою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модель</a:t>
            </a:r>
            <a:r>
              <a:rPr lang="en-GB" dirty="0">
                <a:solidFill>
                  <a:schemeClr val="dk1"/>
                </a:solidFill>
                <a:uFillTx/>
              </a:rPr>
              <a:t>, </a:t>
            </a:r>
            <a:r>
              <a:rPr lang="en-GB" dirty="0" err="1">
                <a:solidFill>
                  <a:schemeClr val="dk1"/>
                </a:solidFill>
                <a:uFillTx/>
              </a:rPr>
              <a:t>они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считали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что</a:t>
            </a:r>
            <a:r>
              <a:rPr lang="en-GB" dirty="0">
                <a:solidFill>
                  <a:schemeClr val="dk1"/>
                </a:solidFill>
                <a:uFillTx/>
              </a:rPr>
              <a:t> J/P </a:t>
            </a:r>
            <a:r>
              <a:rPr lang="en-GB" dirty="0" err="1">
                <a:solidFill>
                  <a:schemeClr val="dk1"/>
                </a:solidFill>
                <a:uFillTx/>
              </a:rPr>
              <a:t>указывает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на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самую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сильную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экстравертную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функцию</a:t>
            </a:r>
            <a:r>
              <a:rPr lang="en-GB" dirty="0">
                <a:solidFill>
                  <a:schemeClr val="dk1"/>
                </a:solidFill>
                <a:uFillTx/>
              </a:rPr>
              <a:t>, </a:t>
            </a:r>
            <a:r>
              <a:rPr lang="en-GB" dirty="0" err="1">
                <a:solidFill>
                  <a:schemeClr val="dk1"/>
                </a:solidFill>
                <a:uFillTx/>
              </a:rPr>
              <a:t>наверно</a:t>
            </a:r>
            <a:r>
              <a:rPr lang="en-GB" dirty="0">
                <a:solidFill>
                  <a:schemeClr val="dk1"/>
                </a:solidFill>
                <a:uFillTx/>
              </a:rPr>
              <a:t>, </a:t>
            </a:r>
            <a:r>
              <a:rPr lang="en-GB" dirty="0" err="1">
                <a:solidFill>
                  <a:schemeClr val="dk1"/>
                </a:solidFill>
                <a:uFillTx/>
              </a:rPr>
              <a:t>потому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что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она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больше</a:t>
            </a:r>
            <a:r>
              <a:rPr lang="en-GB" dirty="0">
                <a:solidFill>
                  <a:schemeClr val="dk1"/>
                </a:solidFill>
                <a:uFillTx/>
              </a:rPr>
              <a:t> </a:t>
            </a:r>
            <a:r>
              <a:rPr lang="en-GB" dirty="0" err="1">
                <a:solidFill>
                  <a:schemeClr val="dk1"/>
                </a:solidFill>
                <a:uFillTx/>
              </a:rPr>
              <a:t>видна</a:t>
            </a:r>
            <a:r>
              <a:rPr lang="en-GB" dirty="0" smtClean="0">
                <a:solidFill>
                  <a:schemeClr val="dk1"/>
                </a:solidFill>
                <a:uFillTx/>
              </a:rPr>
              <a:t>.</a:t>
            </a:r>
            <a:r>
              <a:rPr lang="ru-RU" dirty="0" smtClean="0">
                <a:solidFill>
                  <a:schemeClr val="dk1"/>
                </a:solidFill>
                <a:uFillTx/>
              </a:rPr>
              <a:t> Это переключение достаточно сложное для понимания.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  <a:uFillTx/>
              </a:rPr>
              <a:t>Я задал вопрос на англоязычном форуме «Как вы объясняете своим клиентам что в коде типа </a:t>
            </a:r>
            <a:r>
              <a:rPr lang="en-US" dirty="0" smtClean="0">
                <a:solidFill>
                  <a:schemeClr val="dk1"/>
                </a:solidFill>
                <a:uFillTx/>
              </a:rPr>
              <a:t>P </a:t>
            </a:r>
            <a:r>
              <a:rPr lang="ru-RU" dirty="0" smtClean="0">
                <a:solidFill>
                  <a:schemeClr val="dk1"/>
                </a:solidFill>
                <a:uFillTx/>
              </a:rPr>
              <a:t>но на самом</a:t>
            </a:r>
            <a:r>
              <a:rPr lang="ru-RU" baseline="0" dirty="0" smtClean="0">
                <a:solidFill>
                  <a:schemeClr val="dk1"/>
                </a:solidFill>
                <a:uFillTx/>
              </a:rPr>
              <a:t> деле тип рациональный ?</a:t>
            </a:r>
            <a:r>
              <a:rPr lang="ru-RU" dirty="0" smtClean="0">
                <a:solidFill>
                  <a:schemeClr val="dk1"/>
                </a:solidFill>
                <a:uFillTx/>
              </a:rPr>
              <a:t>»</a:t>
            </a:r>
            <a:endParaRPr dirty="0"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100ec556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100ec556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uFillTx/>
              </a:rPr>
              <a:t>На этом слайде я показал модели для квазитождественных типов Хранитель и Посредник. Обратите внимание что первые 2 ф ISFP идентичны первым ф модели А для ЭСИ. Т.е. если сопоставлять типы по моделям, получается что интровертным P типам будут соответствовать Рациональные типы в соционике. А что если сравнивать не с моделью А, а напр с моделью Джи. Получается большая путаница.  </a:t>
            </a:r>
            <a:endParaRPr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9pPr>
          </a:lstStyle>
          <a:p>
            <a:r>
              <a:rPr>
                <a:uFillTx/>
              </a:rP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uFillTx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uFillTx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>
            <a:spLocks/>
          </p:cNvSpPr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uFillTx/>
              </a:defRPr>
            </a:lvl1pPr>
          </a:lstStyle>
          <a:p>
            <a:endParaRPr>
              <a:uFillTx/>
            </a:endParaRP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  <a:uFillTx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  <a:uFillTx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  <a:uFillTx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  <a:uFillTx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  <a:uFillTx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  <a:uFillTx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  <a:uFillTx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  <a:uFillTx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uFillTx/>
              </a:defRPr>
            </a:lvl1pPr>
            <a:lvl2pPr lvl="1" algn="r">
              <a:buNone/>
              <a:defRPr sz="1000">
                <a:solidFill>
                  <a:schemeClr val="dk2"/>
                </a:solidFill>
                <a:uFillTx/>
              </a:defRPr>
            </a:lvl2pPr>
            <a:lvl3pPr lvl="2" algn="r">
              <a:buNone/>
              <a:defRPr sz="1000">
                <a:solidFill>
                  <a:schemeClr val="dk2"/>
                </a:solidFill>
                <a:uFillTx/>
              </a:defRPr>
            </a:lvl3pPr>
            <a:lvl4pPr lvl="3" algn="r">
              <a:buNone/>
              <a:defRPr sz="1000">
                <a:solidFill>
                  <a:schemeClr val="dk2"/>
                </a:solidFill>
                <a:uFillTx/>
              </a:defRPr>
            </a:lvl4pPr>
            <a:lvl5pPr lvl="4" algn="r">
              <a:buNone/>
              <a:defRPr sz="1000">
                <a:solidFill>
                  <a:schemeClr val="dk2"/>
                </a:solidFill>
                <a:uFillTx/>
              </a:defRPr>
            </a:lvl5pPr>
            <a:lvl6pPr lvl="5" algn="r">
              <a:buNone/>
              <a:defRPr sz="1000">
                <a:solidFill>
                  <a:schemeClr val="dk2"/>
                </a:solidFill>
                <a:uFillTx/>
              </a:defRPr>
            </a:lvl6pPr>
            <a:lvl7pPr lvl="6" algn="r">
              <a:buNone/>
              <a:defRPr sz="1000">
                <a:solidFill>
                  <a:schemeClr val="dk2"/>
                </a:solidFill>
                <a:uFillTx/>
              </a:defRPr>
            </a:lvl7pPr>
            <a:lvl8pPr lvl="7" algn="r">
              <a:buNone/>
              <a:defRPr sz="1000">
                <a:solidFill>
                  <a:schemeClr val="dk2"/>
                </a:solidFill>
                <a:uFillTx/>
              </a:defRPr>
            </a:lvl8pPr>
            <a:lvl9pPr lvl="8" algn="r">
              <a:buNone/>
              <a:defRPr sz="1000">
                <a:solidFill>
                  <a:schemeClr val="dk2"/>
                </a:solidFill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095292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 b="1" dirty="0" err="1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Соционика</a:t>
            </a:r>
            <a:r>
              <a:rPr lang="en-GB" sz="6200" b="1" dirty="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6200" b="1" dirty="0" smtClean="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GB" sz="6200" b="1" dirty="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MBTI</a:t>
            </a:r>
            <a:endParaRPr sz="6200" b="1" dirty="0"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800" b="1" dirty="0" err="1">
                <a:solidFill>
                  <a:srgbClr val="212529"/>
                </a:solidFill>
                <a:highlight>
                  <a:srgbClr val="FFFFFF"/>
                </a:highlight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Такие</a:t>
            </a:r>
            <a:r>
              <a:rPr lang="en-GB" sz="3800" b="1" dirty="0">
                <a:solidFill>
                  <a:srgbClr val="212529"/>
                </a:solidFill>
                <a:highlight>
                  <a:srgbClr val="FFFFFF"/>
                </a:highlight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GB" sz="3800" b="1" dirty="0" err="1">
                <a:solidFill>
                  <a:srgbClr val="212529"/>
                </a:solidFill>
                <a:highlight>
                  <a:srgbClr val="FFFFFF"/>
                </a:highlight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родные</a:t>
            </a:r>
            <a:r>
              <a:rPr lang="en-GB" sz="3800" b="1" dirty="0">
                <a:solidFill>
                  <a:srgbClr val="212529"/>
                </a:solidFill>
                <a:highlight>
                  <a:srgbClr val="FFFFFF"/>
                </a:highlight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GB" sz="3800" b="1" dirty="0" err="1">
                <a:solidFill>
                  <a:srgbClr val="212529"/>
                </a:solidFill>
                <a:highlight>
                  <a:srgbClr val="FFFFFF"/>
                </a:highlight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такие</a:t>
            </a:r>
            <a:r>
              <a:rPr lang="en-GB" sz="3800" b="1" dirty="0">
                <a:solidFill>
                  <a:srgbClr val="212529"/>
                </a:solidFill>
                <a:highlight>
                  <a:srgbClr val="FFFFFF"/>
                </a:highlight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GB" sz="3800" b="1" dirty="0" err="1">
                <a:solidFill>
                  <a:srgbClr val="212529"/>
                </a:solidFill>
                <a:highlight>
                  <a:srgbClr val="FFFFFF"/>
                </a:highlight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разные</a:t>
            </a:r>
            <a:endParaRPr sz="3800" b="1" dirty="0"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573850"/>
            <a:ext cx="8520600" cy="25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D2129"/>
                </a:solidFill>
                <a:highlight>
                  <a:srgbClr val="FFFFFF"/>
                </a:highlight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Дмитрий Медведев</a:t>
            </a:r>
            <a:endParaRPr sz="2400">
              <a:solidFill>
                <a:srgbClr val="1D2129"/>
              </a:solidFill>
              <a:highlight>
                <a:srgbClr val="FFFFFF"/>
              </a:highlight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D2129"/>
              </a:solidFill>
              <a:highlight>
                <a:srgbClr val="FFFFFF"/>
              </a:highlight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D2129"/>
              </a:solidFill>
              <a:highlight>
                <a:srgbClr val="FFFFFF"/>
              </a:highlight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D2129"/>
                </a:solidFill>
                <a:highlight>
                  <a:srgbClr val="FFFFFF"/>
                </a:highlight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34 Международная конференция по соционике</a:t>
            </a:r>
            <a:endParaRPr sz="2400">
              <a:solidFill>
                <a:srgbClr val="1D2129"/>
              </a:solidFill>
              <a:highlight>
                <a:srgbClr val="FFFFFF"/>
              </a:highlight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D2129"/>
              </a:solidFill>
              <a:highlight>
                <a:srgbClr val="FFFFFF"/>
              </a:highlight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D2129"/>
                </a:solidFill>
                <a:highlight>
                  <a:srgbClr val="FFFFFF"/>
                </a:highlight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Киев, 2018 </a:t>
            </a:r>
            <a:endParaRPr sz="2400"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subTitle" idx="1"/>
          </p:nvPr>
        </p:nvSpPr>
        <p:spPr>
          <a:xfrm>
            <a:off x="269755" y="1681141"/>
            <a:ext cx="8520600" cy="3511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uFillTx/>
              </a:rPr>
              <a:t>     </a:t>
            </a:r>
            <a:r>
              <a:rPr lang="en-GB" sz="4800" b="1" dirty="0">
                <a:solidFill>
                  <a:schemeClr val="dk1"/>
                </a:solidFill>
                <a:uFillTx/>
              </a:rPr>
              <a:t>ISFP</a:t>
            </a:r>
            <a:r>
              <a:rPr lang="en-GB" sz="2400" b="1" dirty="0">
                <a:solidFill>
                  <a:schemeClr val="dk1"/>
                </a:solidFill>
                <a:uFillTx/>
              </a:rPr>
              <a:t> = ЭСИ, </a:t>
            </a:r>
            <a:r>
              <a:rPr lang="en-GB" sz="2400" b="1" dirty="0" err="1">
                <a:solidFill>
                  <a:schemeClr val="dk1"/>
                </a:solidFill>
                <a:uFillTx/>
              </a:rPr>
              <a:t>Хранитель</a:t>
            </a:r>
            <a:r>
              <a:rPr lang="en-GB" sz="2400" b="1" dirty="0">
                <a:solidFill>
                  <a:schemeClr val="dk1"/>
                </a:solidFill>
                <a:uFillTx/>
              </a:rPr>
              <a:t>, </a:t>
            </a:r>
            <a:r>
              <a:rPr lang="en-GB" sz="2400" b="1" dirty="0" err="1">
                <a:solidFill>
                  <a:schemeClr val="dk1"/>
                </a:solidFill>
                <a:uFillTx/>
              </a:rPr>
              <a:t>Драйзер</a:t>
            </a:r>
            <a:endParaRPr sz="2400" b="1" dirty="0">
              <a:solidFill>
                <a:schemeClr val="dk1"/>
              </a:solidFill>
              <a:uFillTx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  <a:uFillTx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err="1">
                <a:solidFill>
                  <a:schemeClr val="dk1"/>
                </a:solidFill>
                <a:uFillTx/>
              </a:rPr>
              <a:t>ISFp</a:t>
            </a:r>
            <a:r>
              <a:rPr lang="en-GB" sz="2400" b="1" dirty="0">
                <a:solidFill>
                  <a:schemeClr val="dk1"/>
                </a:solidFill>
                <a:uFillTx/>
              </a:rPr>
              <a:t> = СЭИ, </a:t>
            </a:r>
            <a:r>
              <a:rPr lang="en-GB" sz="2400" b="1" dirty="0" err="1">
                <a:solidFill>
                  <a:schemeClr val="dk1"/>
                </a:solidFill>
                <a:uFillTx/>
              </a:rPr>
              <a:t>Посредник</a:t>
            </a:r>
            <a:r>
              <a:rPr lang="en-GB" sz="2400" b="1" dirty="0">
                <a:solidFill>
                  <a:schemeClr val="dk1"/>
                </a:solidFill>
                <a:uFillTx/>
              </a:rPr>
              <a:t>, </a:t>
            </a:r>
            <a:r>
              <a:rPr lang="en-GB" sz="2400" b="1" dirty="0" err="1">
                <a:solidFill>
                  <a:schemeClr val="dk1"/>
                </a:solidFill>
                <a:uFillTx/>
              </a:rPr>
              <a:t>Дюма</a:t>
            </a:r>
            <a:r>
              <a:rPr lang="en-GB" sz="2400" b="1" dirty="0">
                <a:solidFill>
                  <a:schemeClr val="dk1"/>
                </a:solidFill>
                <a:uFillTx/>
              </a:rPr>
              <a:t/>
            </a:r>
            <a:br>
              <a:rPr lang="en-GB" sz="2400" b="1" dirty="0">
                <a:solidFill>
                  <a:schemeClr val="dk1"/>
                </a:solidFill>
                <a:uFillTx/>
              </a:rPr>
            </a:br>
            <a:endParaRPr sz="2400" b="1" dirty="0">
              <a:solidFill>
                <a:schemeClr val="dk1"/>
              </a:solidFill>
              <a:uFillTx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uFillTx/>
              </a:rPr>
              <a:t/>
            </a:r>
            <a:br>
              <a:rPr lang="en-GB" sz="2400" b="1" dirty="0">
                <a:solidFill>
                  <a:schemeClr val="dk1"/>
                </a:solidFill>
                <a:uFillTx/>
              </a:rPr>
            </a:br>
            <a:r>
              <a:rPr lang="en-GB" sz="2400" b="1" dirty="0">
                <a:solidFill>
                  <a:schemeClr val="dk1"/>
                </a:solidFill>
                <a:uFillTx/>
              </a:rPr>
              <a:t>j/p в </a:t>
            </a:r>
            <a:r>
              <a:rPr lang="en-GB" sz="2400" b="1" dirty="0" err="1">
                <a:solidFill>
                  <a:schemeClr val="dk1"/>
                </a:solidFill>
                <a:uFillTx/>
              </a:rPr>
              <a:t>нижнем</a:t>
            </a:r>
            <a:r>
              <a:rPr lang="en-GB" sz="2400" b="1" dirty="0">
                <a:solidFill>
                  <a:schemeClr val="dk1"/>
                </a:solidFill>
                <a:uFillTx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uFillTx/>
              </a:rPr>
              <a:t>регистре</a:t>
            </a:r>
            <a:r>
              <a:rPr lang="en-GB" sz="2400" b="1" dirty="0">
                <a:solidFill>
                  <a:schemeClr val="dk1"/>
                </a:solidFill>
                <a:uFillTx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uFillTx/>
              </a:rPr>
              <a:t>обозначает</a:t>
            </a:r>
            <a:r>
              <a:rPr lang="en-GB" sz="2400" b="1" dirty="0">
                <a:solidFill>
                  <a:schemeClr val="dk1"/>
                </a:solidFill>
                <a:uFillTx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uFillTx/>
              </a:rPr>
              <a:t>тип</a:t>
            </a:r>
            <a:r>
              <a:rPr lang="en-GB" sz="2400" b="1" dirty="0">
                <a:solidFill>
                  <a:schemeClr val="dk1"/>
                </a:solidFill>
                <a:uFillTx/>
              </a:rPr>
              <a:t> </a:t>
            </a:r>
            <a:endParaRPr sz="2400" b="1" dirty="0">
              <a:solidFill>
                <a:schemeClr val="dk1"/>
              </a:solidFill>
              <a:uFillTx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 b="1" dirty="0" err="1">
                <a:solidFill>
                  <a:schemeClr val="dk1"/>
                </a:solidFill>
                <a:uFillTx/>
              </a:rPr>
              <a:t>без</a:t>
            </a:r>
            <a:r>
              <a:rPr lang="en-GB" sz="2400" b="1" dirty="0">
                <a:solidFill>
                  <a:schemeClr val="dk1"/>
                </a:solidFill>
                <a:uFillTx/>
              </a:rPr>
              <a:t> J/P </a:t>
            </a:r>
            <a:r>
              <a:rPr lang="en-GB" sz="2400" b="1" dirty="0" err="1">
                <a:solidFill>
                  <a:schemeClr val="dk1"/>
                </a:solidFill>
                <a:uFillTx/>
              </a:rPr>
              <a:t>переключения</a:t>
            </a:r>
            <a:endParaRPr sz="2400" b="1" dirty="0">
              <a:solidFill>
                <a:schemeClr val="dk1"/>
              </a:solidFill>
              <a:uFillTx/>
            </a:endParaRPr>
          </a:p>
        </p:txBody>
      </p:sp>
      <p:sp>
        <p:nvSpPr>
          <p:cNvPr id="116" name="Google Shape;116;p23"/>
          <p:cNvSpPr txBox="1">
            <a:spLocks noGrp="1"/>
          </p:cNvSpPr>
          <p:nvPr>
            <p:ph type="ctrTitle"/>
          </p:nvPr>
        </p:nvSpPr>
        <p:spPr>
          <a:xfrm>
            <a:off x="311700" y="469173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uFillTx/>
              </a:rPr>
              <a:t>Запись типа без J/P переключения </a:t>
            </a:r>
            <a:endParaRPr sz="3000" b="1"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subTitle" idx="1"/>
          </p:nvPr>
        </p:nvSpPr>
        <p:spPr>
          <a:xfrm>
            <a:off x="311700" y="1169650"/>
            <a:ext cx="8520600" cy="51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uFillTx/>
              </a:rPr>
              <a:t>ISFP: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uFillTx/>
              </a:rPr>
              <a:t>Использует</a:t>
            </a:r>
            <a:r>
              <a:rPr lang="en-GB" sz="2400" i="1" dirty="0">
                <a:solidFill>
                  <a:srgbClr val="000000"/>
                </a:solidFill>
                <a:uFillTx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uFillTx/>
              </a:rPr>
              <a:t>подвернувшиеся</a:t>
            </a:r>
            <a:r>
              <a:rPr lang="en-GB" sz="2400" i="1" dirty="0">
                <a:solidFill>
                  <a:srgbClr val="000000"/>
                </a:solidFill>
                <a:uFillTx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uFillTx/>
              </a:rPr>
              <a:t>возможности</a:t>
            </a:r>
            <a:r>
              <a:rPr lang="en-GB" sz="2400" i="1" dirty="0">
                <a:solidFill>
                  <a:srgbClr val="000000"/>
                </a:solidFill>
                <a:uFillTx/>
              </a:rPr>
              <a:t>.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Придерживается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того</a:t>
            </a:r>
            <a:r>
              <a:rPr lang="en-GB" sz="2400" dirty="0">
                <a:solidFill>
                  <a:srgbClr val="000000"/>
                </a:solidFill>
                <a:uFillTx/>
              </a:rPr>
              <a:t>,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что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важно</a:t>
            </a:r>
            <a:r>
              <a:rPr lang="en-GB" sz="2400" dirty="0">
                <a:solidFill>
                  <a:srgbClr val="000000"/>
                </a:solidFill>
                <a:uFillTx/>
              </a:rPr>
              <a:t>. </a:t>
            </a:r>
            <a:r>
              <a:rPr lang="en-GB" sz="2400" i="1" dirty="0" err="1">
                <a:solidFill>
                  <a:srgbClr val="000000"/>
                </a:solidFill>
                <a:uFillTx/>
              </a:rPr>
              <a:t>Талант</a:t>
            </a:r>
            <a:r>
              <a:rPr lang="en-GB" sz="2400" i="1" dirty="0">
                <a:solidFill>
                  <a:srgbClr val="000000"/>
                </a:solidFill>
                <a:uFillTx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uFillTx/>
              </a:rPr>
              <a:t>соединять</a:t>
            </a:r>
            <a:r>
              <a:rPr lang="en-GB" sz="2400" i="1" dirty="0">
                <a:solidFill>
                  <a:srgbClr val="000000"/>
                </a:solidFill>
                <a:uFillTx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uFillTx/>
              </a:rPr>
              <a:t>как</a:t>
            </a:r>
            <a:r>
              <a:rPr lang="en-GB" sz="2400" i="1" dirty="0">
                <a:solidFill>
                  <a:srgbClr val="000000"/>
                </a:solidFill>
                <a:uFillTx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uFillTx/>
              </a:rPr>
              <a:t>раз</a:t>
            </a:r>
            <a:r>
              <a:rPr lang="en-GB" sz="2400" i="1" dirty="0">
                <a:solidFill>
                  <a:srgbClr val="000000"/>
                </a:solidFill>
                <a:uFillTx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uFillTx/>
              </a:rPr>
              <a:t>то</a:t>
            </a:r>
            <a:r>
              <a:rPr lang="en-GB" sz="2400" i="1" dirty="0">
                <a:solidFill>
                  <a:srgbClr val="000000"/>
                </a:solidFill>
                <a:uFillTx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uFillTx/>
              </a:rPr>
              <a:t>что</a:t>
            </a:r>
            <a:r>
              <a:rPr lang="en-GB" sz="2400" i="1" dirty="0">
                <a:solidFill>
                  <a:srgbClr val="000000"/>
                </a:solidFill>
                <a:uFillTx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uFillTx/>
              </a:rPr>
              <a:t>нужно</a:t>
            </a:r>
            <a:r>
              <a:rPr lang="en-GB" sz="2400" i="1" dirty="0">
                <a:solidFill>
                  <a:srgbClr val="000000"/>
                </a:solidFill>
                <a:uFillTx/>
              </a:rPr>
              <a:t>.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Креативен</a:t>
            </a:r>
            <a:r>
              <a:rPr lang="en-GB" sz="2400" dirty="0">
                <a:solidFill>
                  <a:srgbClr val="000000"/>
                </a:solidFill>
                <a:uFillTx/>
              </a:rPr>
              <a:t> в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решении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проблем</a:t>
            </a:r>
            <a:r>
              <a:rPr lang="en-GB" sz="2400" dirty="0">
                <a:solidFill>
                  <a:srgbClr val="000000"/>
                </a:solidFill>
                <a:uFillTx/>
              </a:rPr>
              <a:t>.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Строит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отношения</a:t>
            </a:r>
            <a:r>
              <a:rPr lang="en-GB" sz="2400" dirty="0">
                <a:solidFill>
                  <a:srgbClr val="000000"/>
                </a:solidFill>
                <a:uFillTx/>
              </a:rPr>
              <a:t>.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Легко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входит</a:t>
            </a:r>
            <a:r>
              <a:rPr lang="en-GB" sz="2400" dirty="0">
                <a:solidFill>
                  <a:srgbClr val="000000"/>
                </a:solidFill>
                <a:uFillTx/>
              </a:rPr>
              <a:t> в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доверие</a:t>
            </a:r>
            <a:r>
              <a:rPr lang="en-GB" sz="2400" dirty="0">
                <a:solidFill>
                  <a:srgbClr val="000000"/>
                </a:solidFill>
                <a:uFillTx/>
              </a:rPr>
              <a:t>.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Остается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сам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собой</a:t>
            </a:r>
            <a:r>
              <a:rPr lang="en-GB" sz="2400" dirty="0">
                <a:solidFill>
                  <a:srgbClr val="000000"/>
                </a:solidFill>
                <a:uFillTx/>
              </a:rPr>
              <a:t>.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Действует</a:t>
            </a:r>
            <a:r>
              <a:rPr lang="en-GB" sz="2400" dirty="0">
                <a:solidFill>
                  <a:srgbClr val="000000"/>
                </a:solidFill>
                <a:uFillTx/>
              </a:rPr>
              <a:t> в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противовес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ожиданиям</a:t>
            </a:r>
            <a:r>
              <a:rPr lang="en-GB" sz="2400" dirty="0">
                <a:solidFill>
                  <a:srgbClr val="000000"/>
                </a:solidFill>
                <a:uFillTx/>
              </a:rPr>
              <a:t>. С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большими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усилиями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поддерживает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собственную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самооценку</a:t>
            </a:r>
            <a:r>
              <a:rPr lang="en-GB" sz="2400" dirty="0">
                <a:solidFill>
                  <a:srgbClr val="000000"/>
                </a:solidFill>
                <a:uFillTx/>
              </a:rPr>
              <a:t>.</a:t>
            </a:r>
            <a:br>
              <a:rPr lang="en-GB" sz="2400" dirty="0">
                <a:solidFill>
                  <a:srgbClr val="000000"/>
                </a:solidFill>
                <a:uFillTx/>
              </a:rPr>
            </a:br>
            <a:r>
              <a:rPr lang="en-GB" sz="2400" dirty="0">
                <a:solidFill>
                  <a:srgbClr val="000000"/>
                </a:solidFill>
                <a:uFillTx/>
              </a:rPr>
              <a:t/>
            </a:r>
            <a:br>
              <a:rPr lang="en-GB" sz="2400" dirty="0">
                <a:solidFill>
                  <a:srgbClr val="000000"/>
                </a:solidFill>
                <a:uFillTx/>
              </a:rPr>
            </a:br>
            <a:r>
              <a:rPr lang="en-GB" sz="2400" b="1" dirty="0">
                <a:solidFill>
                  <a:srgbClr val="000000"/>
                </a:solidFill>
                <a:uFillTx/>
              </a:rPr>
              <a:t>ISFJ: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Замечает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что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нужно</a:t>
            </a:r>
            <a:r>
              <a:rPr lang="en-GB" sz="2400" dirty="0">
                <a:solidFill>
                  <a:srgbClr val="000000"/>
                </a:solidFill>
                <a:uFillTx/>
              </a:rPr>
              <a:t> и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что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ценно</a:t>
            </a:r>
            <a:r>
              <a:rPr lang="en-GB" sz="2400" dirty="0">
                <a:solidFill>
                  <a:srgbClr val="000000"/>
                </a:solidFill>
                <a:uFillTx/>
              </a:rPr>
              <a:t>.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Талант</a:t>
            </a:r>
            <a:r>
              <a:rPr lang="en-GB" sz="2400" dirty="0">
                <a:solidFill>
                  <a:srgbClr val="000000"/>
                </a:solidFill>
                <a:uFillTx/>
              </a:rPr>
              <a:t> в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заботливой</a:t>
            </a:r>
            <a:r>
              <a:rPr lang="en-GB" sz="2400" dirty="0">
                <a:solidFill>
                  <a:srgbClr val="000000"/>
                </a:solidFill>
                <a:uFillTx/>
              </a:rPr>
              <a:t> и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поддерживающей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помощи</a:t>
            </a:r>
            <a:r>
              <a:rPr lang="en-GB" sz="2400" dirty="0">
                <a:solidFill>
                  <a:srgbClr val="000000"/>
                </a:solidFill>
                <a:uFillTx/>
              </a:rPr>
              <a:t>.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Знает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входы</a:t>
            </a:r>
            <a:r>
              <a:rPr lang="en-GB" sz="2400" dirty="0">
                <a:solidFill>
                  <a:srgbClr val="000000"/>
                </a:solidFill>
                <a:uFillTx/>
              </a:rPr>
              <a:t> и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выходы</a:t>
            </a:r>
            <a:r>
              <a:rPr lang="en-GB" sz="2400" dirty="0">
                <a:solidFill>
                  <a:srgbClr val="000000"/>
                </a:solidFill>
                <a:uFillTx/>
              </a:rPr>
              <a:t>. </a:t>
            </a:r>
            <a:r>
              <a:rPr lang="en-GB" sz="2400" u="sng" dirty="0">
                <a:solidFill>
                  <a:srgbClr val="000000"/>
                </a:solidFill>
                <a:uFillTx/>
              </a:rPr>
              <a:t>С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удовольствием</a:t>
            </a:r>
            <a:r>
              <a:rPr lang="en-GB" sz="2400" u="sng" dirty="0">
                <a:solidFill>
                  <a:srgbClr val="000000"/>
                </a:solidFill>
                <a:uFillTx/>
              </a:rPr>
              <a:t>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соблюдает</a:t>
            </a:r>
            <a:r>
              <a:rPr lang="en-GB" sz="2400" u="sng" dirty="0">
                <a:solidFill>
                  <a:srgbClr val="000000"/>
                </a:solidFill>
                <a:uFillTx/>
              </a:rPr>
              <a:t>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традиции</a:t>
            </a:r>
            <a:r>
              <a:rPr lang="en-GB" sz="2400" dirty="0">
                <a:solidFill>
                  <a:srgbClr val="000000"/>
                </a:solidFill>
                <a:uFillTx/>
              </a:rPr>
              <a:t>.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Работает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для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того</a:t>
            </a:r>
            <a:r>
              <a:rPr lang="en-GB" sz="2400" dirty="0">
                <a:solidFill>
                  <a:srgbClr val="000000"/>
                </a:solidFill>
                <a:uFillTx/>
              </a:rPr>
              <a:t>,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что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бы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быть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обеспеченным</a:t>
            </a:r>
            <a:r>
              <a:rPr lang="en-GB" sz="2400" dirty="0">
                <a:solidFill>
                  <a:srgbClr val="000000"/>
                </a:solidFill>
                <a:uFillTx/>
              </a:rPr>
              <a:t> в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будущем</a:t>
            </a:r>
            <a:r>
              <a:rPr lang="en-GB" sz="2400" dirty="0">
                <a:solidFill>
                  <a:srgbClr val="000000"/>
                </a:solidFill>
                <a:uFillTx/>
              </a:rPr>
              <a:t>.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Добрый</a:t>
            </a:r>
            <a:r>
              <a:rPr lang="en-GB" sz="2400" dirty="0">
                <a:solidFill>
                  <a:srgbClr val="000000"/>
                </a:solidFill>
                <a:uFillTx/>
              </a:rPr>
              <a:t>,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склонен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со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всем</a:t>
            </a:r>
            <a:r>
              <a:rPr lang="en-GB" sz="2400" dirty="0">
                <a:solidFill>
                  <a:srgbClr val="000000"/>
                </a:solidFill>
                <a:uFillTx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Tx/>
              </a:rPr>
              <a:t>соглашаться</a:t>
            </a:r>
            <a:r>
              <a:rPr lang="en-GB" sz="2400" dirty="0">
                <a:solidFill>
                  <a:srgbClr val="000000"/>
                </a:solidFill>
                <a:uFillTx/>
              </a:rPr>
              <a:t>.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Бескорыстный</a:t>
            </a:r>
            <a:r>
              <a:rPr lang="en-GB" sz="2400" u="sng" dirty="0">
                <a:solidFill>
                  <a:srgbClr val="000000"/>
                </a:solidFill>
                <a:uFillTx/>
              </a:rPr>
              <a:t>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волонтер</a:t>
            </a:r>
            <a:r>
              <a:rPr lang="en-GB" sz="2400" dirty="0">
                <a:solidFill>
                  <a:srgbClr val="000000"/>
                </a:solidFill>
                <a:uFillTx/>
              </a:rPr>
              <a:t>.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Раздражается</a:t>
            </a:r>
            <a:r>
              <a:rPr lang="en-GB" sz="2400" u="sng" dirty="0">
                <a:solidFill>
                  <a:srgbClr val="000000"/>
                </a:solidFill>
                <a:uFillTx/>
              </a:rPr>
              <a:t>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когда</a:t>
            </a:r>
            <a:r>
              <a:rPr lang="en-GB" sz="2400" u="sng" dirty="0">
                <a:solidFill>
                  <a:srgbClr val="000000"/>
                </a:solidFill>
                <a:uFillTx/>
              </a:rPr>
              <a:t>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люди</a:t>
            </a:r>
            <a:r>
              <a:rPr lang="en-GB" sz="2400" u="sng" dirty="0">
                <a:solidFill>
                  <a:srgbClr val="000000"/>
                </a:solidFill>
                <a:uFillTx/>
              </a:rPr>
              <a:t>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игнорируют</a:t>
            </a:r>
            <a:r>
              <a:rPr lang="en-GB" sz="2400" u="sng" dirty="0">
                <a:solidFill>
                  <a:srgbClr val="000000"/>
                </a:solidFill>
                <a:uFillTx/>
              </a:rPr>
              <a:t>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правила</a:t>
            </a:r>
            <a:r>
              <a:rPr lang="en-GB" sz="2400" u="sng" dirty="0">
                <a:solidFill>
                  <a:srgbClr val="000000"/>
                </a:solidFill>
                <a:uFillTx/>
              </a:rPr>
              <a:t> и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не</a:t>
            </a:r>
            <a:r>
              <a:rPr lang="en-GB" sz="2400" u="sng" dirty="0">
                <a:solidFill>
                  <a:srgbClr val="000000"/>
                </a:solidFill>
                <a:uFillTx/>
              </a:rPr>
              <a:t>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ладят</a:t>
            </a:r>
            <a:r>
              <a:rPr lang="en-GB" sz="2400" u="sng" dirty="0">
                <a:solidFill>
                  <a:srgbClr val="000000"/>
                </a:solidFill>
                <a:uFillTx/>
              </a:rPr>
              <a:t>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между</a:t>
            </a:r>
            <a:r>
              <a:rPr lang="en-GB" sz="2400" u="sng" dirty="0">
                <a:solidFill>
                  <a:srgbClr val="000000"/>
                </a:solidFill>
                <a:uFillTx/>
              </a:rPr>
              <a:t> </a:t>
            </a:r>
            <a:r>
              <a:rPr lang="en-GB" sz="2400" u="sng" dirty="0" err="1">
                <a:solidFill>
                  <a:srgbClr val="000000"/>
                </a:solidFill>
                <a:uFillTx/>
              </a:rPr>
              <a:t>собой</a:t>
            </a:r>
            <a:r>
              <a:rPr lang="en-GB" sz="2400" dirty="0">
                <a:solidFill>
                  <a:srgbClr val="000000"/>
                </a:solidFill>
                <a:uFillTx/>
              </a:rPr>
              <a:t>.</a:t>
            </a:r>
            <a:endParaRPr sz="2400" dirty="0">
              <a:solidFill>
                <a:srgbClr val="000000"/>
              </a:solidFill>
              <a:uFillTx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ctrTitle"/>
          </p:nvPr>
        </p:nvSpPr>
        <p:spPr>
          <a:xfrm>
            <a:off x="311700" y="469173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uFillTx/>
              </a:rPr>
              <a:t>Сравнение типов </a:t>
            </a:r>
            <a:endParaRPr sz="3000" b="1"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ctrTitle"/>
          </p:nvPr>
        </p:nvSpPr>
        <p:spPr>
          <a:xfrm>
            <a:off x="311700" y="357145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err="1">
                <a:uFillTx/>
              </a:rPr>
              <a:t>Многослойная</a:t>
            </a:r>
            <a:r>
              <a:rPr lang="en-GB" sz="3000" b="1" dirty="0">
                <a:uFillTx/>
              </a:rPr>
              <a:t> </a:t>
            </a:r>
            <a:r>
              <a:rPr lang="en-GB" sz="3000" b="1" dirty="0" err="1">
                <a:uFillTx/>
              </a:rPr>
              <a:t>психика</a:t>
            </a:r>
            <a:r>
              <a:rPr lang="en-GB" sz="3000" b="1" dirty="0">
                <a:uFillTx/>
              </a:rPr>
              <a:t> </a:t>
            </a:r>
            <a:endParaRPr sz="3000" b="1" dirty="0">
              <a:uFillTx/>
            </a:endParaRPr>
          </a:p>
        </p:txBody>
      </p:sp>
      <p:pic>
        <p:nvPicPr>
          <p:cNvPr id="128" name="Google Shape;128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1223439"/>
            <a:ext cx="8758822" cy="5431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26"/>
          <p:cNvGraphicFramePr/>
          <p:nvPr/>
        </p:nvGraphicFramePr>
        <p:xfrm>
          <a:off x="76200" y="1528738"/>
          <a:ext cx="8991600" cy="3303321"/>
        </p:xfrm>
        <a:graphic>
          <a:graphicData uri="http://schemas.openxmlformats.org/drawingml/2006/table">
            <a:tbl>
              <a:tblPr>
                <a:solidFill>
                  <a:srgbClr val="F8F9FA"/>
                </a:solidFill>
                <a:tableStyleId>{265C4F8E-AB05-4D0C-84F0-4359D63AD21F}</a:tableStyleId>
              </a:tblPr>
              <a:tblGrid>
                <a:gridCol w="1085850"/>
                <a:gridCol w="1876425"/>
                <a:gridCol w="1790700"/>
                <a:gridCol w="2105025"/>
                <a:gridCol w="2133600"/>
              </a:tblGrid>
              <a:tr h="53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Ответственный-за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Продумывающий-</a:t>
                      </a:r>
                      <a:b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</a:b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путь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Заставляющий-</a:t>
                      </a:r>
                      <a:b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</a:b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двигаться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За-кулисами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Мотив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>
                          <a:highlight>
                            <a:srgbClr val="F8F9FA"/>
                          </a:highlight>
                          <a:uFillTx/>
                        </a:rPr>
                        <a:t>Срочная необходимость выполнить</a:t>
                      </a:r>
                      <a:endParaRPr sz="12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>
                          <a:highlight>
                            <a:srgbClr val="F8F9FA"/>
                          </a:highlight>
                          <a:uFillTx/>
                        </a:rPr>
                        <a:t>Необходимость продумывать наперед</a:t>
                      </a:r>
                      <a:endParaRPr sz="12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>
                          <a:highlight>
                            <a:srgbClr val="F8F9FA"/>
                          </a:highlight>
                          <a:uFillTx/>
                        </a:rPr>
                        <a:t>Срочная необходимость вовлекать</a:t>
                      </a:r>
                      <a:endParaRPr sz="12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>
                          <a:highlight>
                            <a:srgbClr val="F8F9FA"/>
                          </a:highlight>
                          <a:uFillTx/>
                        </a:rPr>
                        <a:t>Необходимость интегрировать</a:t>
                      </a:r>
                      <a:endParaRPr sz="12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Убеждения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>
                          <a:highlight>
                            <a:srgbClr val="F8F9FA"/>
                          </a:highlight>
                          <a:uFillTx/>
                        </a:rPr>
                        <a:t>Стоит рисковать, что бы двигаться дальше, действовать или решать.</a:t>
                      </a:r>
                      <a:endParaRPr sz="12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>
                          <a:highlight>
                            <a:srgbClr val="F8F9FA"/>
                          </a:highlight>
                          <a:uFillTx/>
                        </a:rPr>
                        <a:t>Стоит тратить усилия для того, чтобы продумать все наперед.</a:t>
                      </a:r>
                      <a:endParaRPr sz="12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>
                          <a:highlight>
                            <a:srgbClr val="F8F9FA"/>
                          </a:highlight>
                          <a:uFillTx/>
                        </a:rPr>
                        <a:t>Стоит тратить энергию, чтобы привлечь других людей и заставить их хотеть что либо...</a:t>
                      </a:r>
                      <a:endParaRPr sz="12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>
                          <a:highlight>
                            <a:srgbClr val="F8F9FA"/>
                          </a:highlight>
                          <a:uFillTx/>
                        </a:rPr>
                        <a:t>Стоит тратить временя для интеграции и согласования разных исходных данных.</a:t>
                      </a:r>
                      <a:endParaRPr sz="12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DISC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>
                          <a:highlight>
                            <a:srgbClr val="F8F9FA"/>
                          </a:highlight>
                          <a:uFillTx/>
                        </a:rPr>
                        <a:t>D (Доминирование)</a:t>
                      </a:r>
                      <a:endParaRPr sz="12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>
                          <a:highlight>
                            <a:srgbClr val="F8F9FA"/>
                          </a:highlight>
                          <a:uFillTx/>
                        </a:rPr>
                        <a:t>C (Соответствие)</a:t>
                      </a:r>
                      <a:endParaRPr sz="12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>
                          <a:highlight>
                            <a:srgbClr val="F8F9FA"/>
                          </a:highlight>
                          <a:uFillTx/>
                        </a:rPr>
                        <a:t>I (Влияние)</a:t>
                      </a:r>
                      <a:endParaRPr sz="12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 dirty="0">
                          <a:highlight>
                            <a:srgbClr val="F8F9FA"/>
                          </a:highlight>
                          <a:uFillTx/>
                        </a:rPr>
                        <a:t>S (</a:t>
                      </a:r>
                      <a:r>
                        <a:rPr lang="en-GB" sz="1200" b="1" dirty="0" err="1">
                          <a:highlight>
                            <a:srgbClr val="F8F9FA"/>
                          </a:highlight>
                          <a:uFillTx/>
                        </a:rPr>
                        <a:t>Постоянство</a:t>
                      </a:r>
                      <a:r>
                        <a:rPr lang="en-GB" sz="1200" b="1" dirty="0">
                          <a:highlight>
                            <a:srgbClr val="F8F9FA"/>
                          </a:highlight>
                          <a:uFillTx/>
                        </a:rPr>
                        <a:t>)</a:t>
                      </a:r>
                      <a:endParaRPr sz="1200" b="1" dirty="0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8164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Подтипы </a:t>
                      </a:r>
                      <a:b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</a:b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DCNH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  <a:highlight>
                            <a:srgbClr val="F8F9FA"/>
                          </a:highlight>
                          <a:uFillTx/>
                        </a:rPr>
                        <a:t>D (Доминантный)</a:t>
                      </a:r>
                      <a:endParaRPr sz="12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 dirty="0">
                          <a:highlight>
                            <a:srgbClr val="F8F9FA"/>
                          </a:highlight>
                          <a:uFillTx/>
                        </a:rPr>
                        <a:t>N (</a:t>
                      </a:r>
                      <a:r>
                        <a:rPr lang="en-GB" sz="1200" b="1" dirty="0" err="1">
                          <a:highlight>
                            <a:srgbClr val="F8F9FA"/>
                          </a:highlight>
                          <a:uFillTx/>
                        </a:rPr>
                        <a:t>Нормирующий</a:t>
                      </a:r>
                      <a:r>
                        <a:rPr lang="en-GB" sz="1200" b="1" dirty="0">
                          <a:highlight>
                            <a:srgbClr val="F8F9FA"/>
                          </a:highlight>
                          <a:uFillTx/>
                        </a:rPr>
                        <a:t>)</a:t>
                      </a:r>
                      <a:endParaRPr sz="1200" b="1" dirty="0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>
                          <a:highlight>
                            <a:srgbClr val="F8F9FA"/>
                          </a:highlight>
                          <a:uFillTx/>
                        </a:rPr>
                        <a:t>C (Креативный)</a:t>
                      </a:r>
                      <a:endParaRPr sz="12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200" b="1" dirty="0">
                          <a:highlight>
                            <a:srgbClr val="F8F9FA"/>
                          </a:highlight>
                          <a:uFillTx/>
                        </a:rPr>
                        <a:t>H (</a:t>
                      </a:r>
                      <a:r>
                        <a:rPr lang="en-GB" sz="1200" b="1" dirty="0" err="1">
                          <a:highlight>
                            <a:srgbClr val="F8F9FA"/>
                          </a:highlight>
                          <a:uFillTx/>
                        </a:rPr>
                        <a:t>Гармонизирующий</a:t>
                      </a:r>
                      <a:r>
                        <a:rPr lang="en-GB" sz="1200" b="1" dirty="0">
                          <a:highlight>
                            <a:srgbClr val="F8F9FA"/>
                          </a:highlight>
                          <a:uFillTx/>
                        </a:rPr>
                        <a:t>)</a:t>
                      </a:r>
                      <a:endParaRPr sz="1200" b="1" dirty="0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34" name="Google Shape;134;p26"/>
          <p:cNvSpPr txBox="1">
            <a:spLocks noGrp="1"/>
          </p:cNvSpPr>
          <p:nvPr>
            <p:ph type="ctrTitle"/>
          </p:nvPr>
        </p:nvSpPr>
        <p:spPr>
          <a:xfrm>
            <a:off x="311700" y="236225"/>
            <a:ext cx="8520600" cy="103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err="1">
                <a:uFillTx/>
              </a:rPr>
              <a:t>Стили</a:t>
            </a:r>
            <a:r>
              <a:rPr lang="en-GB" sz="3000" b="1" dirty="0">
                <a:uFillTx/>
              </a:rPr>
              <a:t> </a:t>
            </a:r>
            <a:r>
              <a:rPr lang="en-GB" sz="3000" b="1" dirty="0" err="1">
                <a:uFillTx/>
              </a:rPr>
              <a:t>взаимодействия</a:t>
            </a:r>
            <a:r>
              <a:rPr lang="en-GB" sz="3000" b="1" dirty="0">
                <a:uFillTx/>
              </a:rPr>
              <a:t> </a:t>
            </a:r>
            <a:r>
              <a:rPr lang="en-GB" sz="3000" b="1" dirty="0" err="1">
                <a:uFillTx/>
              </a:rPr>
              <a:t>Линды</a:t>
            </a:r>
            <a:r>
              <a:rPr lang="en-GB" sz="3000" b="1" dirty="0">
                <a:uFillTx/>
              </a:rPr>
              <a:t> </a:t>
            </a:r>
            <a:r>
              <a:rPr lang="en-GB" sz="3000" b="1" dirty="0" err="1">
                <a:uFillTx/>
              </a:rPr>
              <a:t>Бернс</a:t>
            </a:r>
            <a:r>
              <a:rPr lang="en-GB" sz="3000" b="1" dirty="0">
                <a:uFillTx/>
              </a:rPr>
              <a:t> (Interaction Styles) </a:t>
            </a:r>
            <a:endParaRPr sz="3000" b="1" dirty="0"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082180"/>
            <a:ext cx="8520600" cy="4739780"/>
          </a:xfrm>
        </p:spPr>
        <p:txBody>
          <a:bodyPr/>
          <a:lstStyle/>
          <a:p>
            <a:pPr algn="l"/>
            <a:r>
              <a:rPr lang="en-US" sz="2800" dirty="0" smtClean="0">
                <a:uFillTx/>
              </a:rPr>
              <a:t>►MBTI </a:t>
            </a:r>
            <a:r>
              <a:rPr lang="ru-RU" sz="2800" dirty="0" smtClean="0">
                <a:uFillTx/>
              </a:rPr>
              <a:t>как и соционика находятся в процессе развития, существует много разных школ с разными подходами</a:t>
            </a:r>
            <a:r>
              <a:rPr lang="en-US" sz="2800" dirty="0" smtClean="0">
                <a:uFillTx/>
              </a:rPr>
              <a:t/>
            </a:r>
            <a:br>
              <a:rPr lang="en-US" sz="2800" dirty="0" smtClean="0">
                <a:uFillTx/>
              </a:rPr>
            </a:br>
            <a:r>
              <a:rPr lang="ru-RU" sz="2800" dirty="0" smtClean="0">
                <a:uFillTx/>
              </a:rPr>
              <a:t/>
            </a:r>
            <a:br>
              <a:rPr lang="ru-RU" sz="2800" dirty="0" smtClean="0">
                <a:uFillTx/>
              </a:rPr>
            </a:br>
            <a:r>
              <a:rPr lang="en-US" sz="2800" dirty="0">
                <a:uFillTx/>
              </a:rPr>
              <a:t>► </a:t>
            </a:r>
            <a:r>
              <a:rPr lang="ru-RU" sz="2800" dirty="0" smtClean="0">
                <a:uFillTx/>
              </a:rPr>
              <a:t>Для общения с </a:t>
            </a:r>
            <a:r>
              <a:rPr lang="en-US" sz="2800" dirty="0">
                <a:uFillTx/>
              </a:rPr>
              <a:t>MBTI </a:t>
            </a:r>
            <a:r>
              <a:rPr lang="ru-RU" sz="2800" dirty="0" smtClean="0">
                <a:uFillTx/>
              </a:rPr>
              <a:t>коллегами нам надо понимать их подходы</a:t>
            </a:r>
            <a:r>
              <a:rPr lang="en-US" sz="2800" dirty="0" smtClean="0">
                <a:uFillTx/>
              </a:rPr>
              <a:t/>
            </a:r>
            <a:br>
              <a:rPr lang="en-US" sz="2800" dirty="0" smtClean="0">
                <a:uFillTx/>
              </a:rPr>
            </a:br>
            <a:r>
              <a:rPr lang="ru-RU" sz="2800" dirty="0" smtClean="0">
                <a:uFillTx/>
              </a:rPr>
              <a:t/>
            </a:r>
            <a:br>
              <a:rPr lang="ru-RU" sz="2800" dirty="0" smtClean="0">
                <a:uFillTx/>
              </a:rPr>
            </a:br>
            <a:r>
              <a:rPr lang="en-US" sz="2800" dirty="0">
                <a:uFillTx/>
              </a:rPr>
              <a:t>► </a:t>
            </a:r>
            <a:r>
              <a:rPr lang="ru-RU" sz="2800" dirty="0" smtClean="0">
                <a:uFillTx/>
              </a:rPr>
              <a:t>Соционика может быть полезна </a:t>
            </a:r>
            <a:r>
              <a:rPr lang="en-US" sz="2800" dirty="0">
                <a:uFillTx/>
              </a:rPr>
              <a:t>MBTI </a:t>
            </a:r>
            <a:r>
              <a:rPr lang="ru-RU" sz="2800" dirty="0" smtClean="0">
                <a:uFillTx/>
              </a:rPr>
              <a:t>так как имеет более четкую структуру, развитую систему малых груп (квадры, УВД), признаки Рейнина и теорию Интертипных Отношений. </a:t>
            </a:r>
            <a:endParaRPr lang="en-US" sz="2800" dirty="0">
              <a:uFillTx/>
            </a:endParaRPr>
          </a:p>
        </p:txBody>
      </p:sp>
      <p:sp>
        <p:nvSpPr>
          <p:cNvPr id="3" name="Google Shape;134;p26"/>
          <p:cNvSpPr txBox="1">
            <a:spLocks/>
          </p:cNvSpPr>
          <p:nvPr/>
        </p:nvSpPr>
        <p:spPr>
          <a:xfrm>
            <a:off x="311700" y="236225"/>
            <a:ext cx="8520600" cy="69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000" b="1" dirty="0" smtClean="0">
                <a:uFillTx/>
              </a:rPr>
              <a:t>Заключение</a:t>
            </a:r>
            <a:endParaRPr lang="ru-RU" sz="3000" b="1" dirty="0"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89725" y="202900"/>
            <a:ext cx="8444374" cy="633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311700" y="469975"/>
            <a:ext cx="5703300" cy="55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0000"/>
                </a:solidFill>
                <a:uFillTx/>
              </a:rPr>
              <a:t>Кэтрин Кук Бриггс (1875–1968) и Изабель Бриггс Майерс (1897–1980)</a:t>
            </a:r>
            <a:endParaRPr sz="2400" b="1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uFillTx/>
              </a:rPr>
              <a:t>Кэтрин и Изабель начали создавать индикатор во время Второй мировой войны в убеждении, что знание личных предпочтений поможет женщинам, начинающим работать в военной промышленности, определить вид работ, которые будут «самыми удобными и эффективными для них»</a:t>
            </a:r>
            <a:endParaRPr sz="2400">
              <a:solidFill>
                <a:srgbClr val="000000"/>
              </a:solidFill>
              <a:uFillTx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42700" y="469975"/>
            <a:ext cx="2708300" cy="38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11700" y="303926"/>
            <a:ext cx="8520600" cy="11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uFillTx/>
              </a:rPr>
              <a:t>Обозначение функций в MBTI </a:t>
            </a:r>
            <a:endParaRPr sz="3000" b="1"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uFillTx/>
              </a:rPr>
              <a:t>(Cognitive Processes)</a:t>
            </a:r>
            <a:endParaRPr sz="3000" b="1">
              <a:uFillTx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311700" y="1542725"/>
            <a:ext cx="8321400" cy="47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>
                <a:solidFill>
                  <a:srgbClr val="000000"/>
                </a:solidFill>
                <a:uFillTx/>
              </a:rPr>
              <a:t>Se, Si, Ne, Ni, Te, Ti, Fe, Fi</a:t>
            </a:r>
            <a:endParaRPr sz="5000" b="1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000000"/>
                </a:solidFill>
                <a:uFillTx/>
              </a:rPr>
              <a:t>Заглавная буква дихотомии Юнга</a:t>
            </a:r>
            <a:endParaRPr u="sng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  <a:uFillTx/>
              </a:rPr>
              <a:t> (</a:t>
            </a:r>
            <a:r>
              <a:rPr lang="en-GB" sz="3600" b="1">
                <a:solidFill>
                  <a:srgbClr val="000000"/>
                </a:solidFill>
                <a:uFillTx/>
              </a:rPr>
              <a:t>S</a:t>
            </a:r>
            <a:r>
              <a:rPr lang="en-GB" sz="3600">
                <a:solidFill>
                  <a:srgbClr val="000000"/>
                </a:solidFill>
                <a:uFillTx/>
              </a:rPr>
              <a:t>)ensing - i(</a:t>
            </a:r>
            <a:r>
              <a:rPr lang="en-GB" sz="3600" b="1">
                <a:solidFill>
                  <a:srgbClr val="000000"/>
                </a:solidFill>
                <a:uFillTx/>
              </a:rPr>
              <a:t>N</a:t>
            </a:r>
            <a:r>
              <a:rPr lang="en-GB" sz="3600">
                <a:solidFill>
                  <a:srgbClr val="000000"/>
                </a:solidFill>
                <a:uFillTx/>
              </a:rPr>
              <a:t>)tuition</a:t>
            </a:r>
            <a:endParaRPr sz="3600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  <a:uFillTx/>
              </a:rPr>
              <a:t>(</a:t>
            </a:r>
            <a:r>
              <a:rPr lang="en-GB" sz="3600" b="1">
                <a:solidFill>
                  <a:srgbClr val="000000"/>
                </a:solidFill>
                <a:uFillTx/>
              </a:rPr>
              <a:t>T</a:t>
            </a:r>
            <a:r>
              <a:rPr lang="en-GB" sz="3600">
                <a:solidFill>
                  <a:srgbClr val="000000"/>
                </a:solidFill>
                <a:uFillTx/>
              </a:rPr>
              <a:t>)hinking - (</a:t>
            </a:r>
            <a:r>
              <a:rPr lang="en-GB" sz="3600" b="1">
                <a:solidFill>
                  <a:srgbClr val="000000"/>
                </a:solidFill>
                <a:uFillTx/>
              </a:rPr>
              <a:t>F</a:t>
            </a:r>
            <a:r>
              <a:rPr lang="en-GB" sz="3600">
                <a:solidFill>
                  <a:srgbClr val="000000"/>
                </a:solidFill>
                <a:uFillTx/>
              </a:rPr>
              <a:t>)eeling</a:t>
            </a:r>
            <a:endParaRPr sz="3600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0000"/>
                </a:solidFill>
                <a:uFillTx/>
              </a:rPr>
              <a:t>+</a:t>
            </a:r>
            <a:endParaRPr sz="3600" b="1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000000"/>
                </a:solidFill>
                <a:uFillTx/>
              </a:rPr>
              <a:t>Прописная буква (индекс)</a:t>
            </a:r>
            <a:endParaRPr u="sng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chemeClr val="dk1"/>
                </a:solidFill>
                <a:uFillTx/>
              </a:rPr>
              <a:t>  (</a:t>
            </a:r>
            <a:r>
              <a:rPr lang="en-GB" sz="3600" b="1">
                <a:solidFill>
                  <a:schemeClr val="dk1"/>
                </a:solidFill>
                <a:uFillTx/>
              </a:rPr>
              <a:t>e</a:t>
            </a:r>
            <a:r>
              <a:rPr lang="en-GB" sz="3600">
                <a:solidFill>
                  <a:schemeClr val="dk1"/>
                </a:solidFill>
                <a:uFillTx/>
              </a:rPr>
              <a:t>)xtrоversion - (</a:t>
            </a:r>
            <a:r>
              <a:rPr lang="en-GB" sz="3600" b="1">
                <a:solidFill>
                  <a:schemeClr val="dk1"/>
                </a:solidFill>
                <a:uFillTx/>
              </a:rPr>
              <a:t>i</a:t>
            </a:r>
            <a:r>
              <a:rPr lang="en-GB" sz="3600">
                <a:solidFill>
                  <a:schemeClr val="dk1"/>
                </a:solidFill>
                <a:uFillTx/>
              </a:rPr>
              <a:t>)ntroversion</a:t>
            </a:r>
            <a:endParaRPr sz="3600">
              <a:solidFill>
                <a:srgbClr val="000000"/>
              </a:solidFill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ctrTitle"/>
          </p:nvPr>
        </p:nvSpPr>
        <p:spPr>
          <a:xfrm>
            <a:off x="311700" y="418875"/>
            <a:ext cx="8520600" cy="7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uFillTx/>
              </a:rPr>
              <a:t>Семантика функций в Соционике и MBTI</a:t>
            </a:r>
            <a:endParaRPr sz="3000" b="1">
              <a:uFillTx/>
            </a:endParaRPr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311700" y="1172475"/>
            <a:ext cx="8520600" cy="52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00"/>
                </a:solidFill>
                <a:uFillTx/>
              </a:rPr>
              <a:t>Se</a:t>
            </a:r>
            <a:r>
              <a:rPr lang="en-GB">
                <a:solidFill>
                  <a:srgbClr val="000000"/>
                </a:solidFill>
                <a:uFillTx/>
              </a:rPr>
              <a:t> - Силовая сенсорика</a:t>
            </a:r>
            <a:endParaRPr>
              <a:solidFill>
                <a:srgbClr val="000000"/>
              </a:solidFill>
              <a:uFillTx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00"/>
                </a:solidFill>
                <a:uFillTx/>
              </a:rPr>
              <a:t>MBTI:</a:t>
            </a:r>
            <a:r>
              <a:rPr lang="en-GB">
                <a:solidFill>
                  <a:srgbClr val="000000"/>
                </a:solidFill>
                <a:uFillTx/>
              </a:rPr>
              <a:t> Восприятие реальности через все 5 чувств. Например вы слышите пение птицы</a:t>
            </a:r>
            <a:endParaRPr>
              <a:solidFill>
                <a:srgbClr val="000000"/>
              </a:solidFill>
              <a:uFillTx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uFillTx/>
              </a:rPr>
              <a:t>Соционика:</a:t>
            </a:r>
            <a:r>
              <a:rPr lang="en-GB">
                <a:solidFill>
                  <a:schemeClr val="dk1"/>
                </a:solidFill>
                <a:uFillTx/>
              </a:rPr>
              <a:t> </a:t>
            </a:r>
            <a:r>
              <a:rPr lang="en-GB">
                <a:solidFill>
                  <a:srgbClr val="000000"/>
                </a:solidFill>
                <a:uFillTx/>
              </a:rPr>
              <a:t>Уверенность в себе, овладение ресурсами посредством силы</a:t>
            </a:r>
            <a:endParaRPr>
              <a:solidFill>
                <a:srgbClr val="000000"/>
              </a:solidFill>
              <a:uFillTx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uFillTx/>
              </a:rPr>
              <a:t>Si</a:t>
            </a:r>
            <a:r>
              <a:rPr lang="en-GB">
                <a:solidFill>
                  <a:schemeClr val="dk1"/>
                </a:solidFill>
                <a:uFillTx/>
              </a:rPr>
              <a:t>  - Сенсорика комфорта</a:t>
            </a:r>
            <a:endParaRPr>
              <a:solidFill>
                <a:schemeClr val="dk1"/>
              </a:solidFill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uFillTx/>
              </a:rPr>
              <a:t>MBTI: </a:t>
            </a:r>
            <a:r>
              <a:rPr lang="en-GB">
                <a:solidFill>
                  <a:schemeClr val="dk1"/>
                </a:solidFill>
                <a:uFillTx/>
              </a:rPr>
              <a:t>Воспоминания о том, что когда то было воспринято 5-ю чувствами. Например воспоминание о пении птицы</a:t>
            </a:r>
            <a:endParaRPr>
              <a:solidFill>
                <a:schemeClr val="dk1"/>
              </a:solidFill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  <a:uFillTx/>
              </a:rPr>
              <a:t>Соционика:</a:t>
            </a:r>
            <a:r>
              <a:rPr lang="en-GB">
                <a:solidFill>
                  <a:schemeClr val="dk1"/>
                </a:solidFill>
                <a:uFillTx/>
              </a:rPr>
              <a:t> Умение найти баланс и создать комфорт в любой ситуации. Адаптация.</a:t>
            </a:r>
            <a:endParaRPr>
              <a:solidFill>
                <a:schemeClr val="dk1"/>
              </a:solidFill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ctrTitle"/>
          </p:nvPr>
        </p:nvSpPr>
        <p:spPr>
          <a:xfrm>
            <a:off x="235063" y="265626"/>
            <a:ext cx="8520600" cy="11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uFillTx/>
              </a:rPr>
              <a:t>Модель MBTI, Динамика типа</a:t>
            </a:r>
            <a:endParaRPr sz="3000" b="1"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uFillTx/>
              </a:rPr>
              <a:t>(Type Dynamics)</a:t>
            </a:r>
            <a:endParaRPr sz="3000" b="1">
              <a:uFillTx/>
            </a:endParaRPr>
          </a:p>
        </p:txBody>
      </p:sp>
      <p:graphicFrame>
        <p:nvGraphicFramePr>
          <p:cNvPr id="90" name="Google Shape;90;p19"/>
          <p:cNvGraphicFramePr/>
          <p:nvPr/>
        </p:nvGraphicFramePr>
        <p:xfrm>
          <a:off x="282963" y="1725025"/>
          <a:ext cx="8578050" cy="4414528"/>
        </p:xfrm>
        <a:graphic>
          <a:graphicData uri="http://schemas.openxmlformats.org/drawingml/2006/table">
            <a:tbl>
              <a:tblPr>
                <a:solidFill>
                  <a:srgbClr val="F8F9FA"/>
                </a:solidFill>
                <a:tableStyleId>{265C4F8E-AB05-4D0C-84F0-4359D63AD21F}</a:tableStyleId>
              </a:tblPr>
              <a:tblGrid>
                <a:gridCol w="461700"/>
                <a:gridCol w="1885375"/>
                <a:gridCol w="2083825"/>
                <a:gridCol w="4147150"/>
              </a:tblGrid>
              <a:tr h="33027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600" b="1" dirty="0" err="1">
                          <a:highlight>
                            <a:srgbClr val="F8F9FA"/>
                          </a:highlight>
                          <a:uFillTx/>
                        </a:rPr>
                        <a:t>Поз</a:t>
                      </a:r>
                      <a:endParaRPr sz="1600" b="1" dirty="0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600" b="1">
                          <a:highlight>
                            <a:srgbClr val="F8F9FA"/>
                          </a:highlight>
                          <a:uFillTx/>
                        </a:rPr>
                        <a:t>Майрс-Бриггс</a:t>
                      </a:r>
                      <a:endParaRPr sz="16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600" b="1">
                          <a:highlight>
                            <a:srgbClr val="F8F9FA"/>
                          </a:highlight>
                          <a:uFillTx/>
                        </a:rPr>
                        <a:t>Динамика типа</a:t>
                      </a:r>
                      <a:endParaRPr sz="16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600" b="1" dirty="0" err="1">
                          <a:highlight>
                            <a:srgbClr val="F8F9FA"/>
                          </a:highlight>
                          <a:uFillTx/>
                        </a:rPr>
                        <a:t>Описание</a:t>
                      </a:r>
                      <a:endParaRPr sz="1600" b="1" dirty="0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</a:tr>
              <a:tr h="740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1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 dirty="0" err="1">
                          <a:highlight>
                            <a:srgbClr val="F8F9FA"/>
                          </a:highlight>
                          <a:uFillTx/>
                        </a:rPr>
                        <a:t>Домининантная</a:t>
                      </a:r>
                      <a:r>
                        <a:rPr lang="en-GB" b="1" dirty="0">
                          <a:highlight>
                            <a:srgbClr val="F8F9FA"/>
                          </a:highlight>
                          <a:uFillTx/>
                        </a:rPr>
                        <a:t> (Dominant)</a:t>
                      </a:r>
                      <a:endParaRPr b="1" dirty="0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 dirty="0" err="1">
                          <a:highlight>
                            <a:srgbClr val="F8F9FA"/>
                          </a:highlight>
                          <a:uFillTx/>
                        </a:rPr>
                        <a:t>Проявляется</a:t>
                      </a:r>
                      <a:r>
                        <a:rPr lang="en-GB" b="1" dirty="0">
                          <a:highlight>
                            <a:srgbClr val="F8F9FA"/>
                          </a:highlight>
                          <a:uFillTx/>
                        </a:rPr>
                        <a:t> в </a:t>
                      </a:r>
                      <a:r>
                        <a:rPr lang="en-GB" b="1" dirty="0" err="1">
                          <a:highlight>
                            <a:srgbClr val="F8F9FA"/>
                          </a:highlight>
                          <a:uFillTx/>
                        </a:rPr>
                        <a:t>раннем</a:t>
                      </a:r>
                      <a:r>
                        <a:rPr lang="en-GB" b="1" dirty="0">
                          <a:highlight>
                            <a:srgbClr val="F8F9FA"/>
                          </a:highlight>
                          <a:uFillTx/>
                        </a:rPr>
                        <a:t> </a:t>
                      </a:r>
                      <a:r>
                        <a:rPr lang="en-GB" b="1" dirty="0" err="1">
                          <a:highlight>
                            <a:srgbClr val="F8F9FA"/>
                          </a:highlight>
                          <a:uFillTx/>
                        </a:rPr>
                        <a:t>детстве</a:t>
                      </a:r>
                      <a:endParaRPr b="1" dirty="0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То в чем мы уверены, выполняем автоматически затрачивая минимум энергии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64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2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Вспомогательная (Auxiliary)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Проявляется в тинейджеровском возрасте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Уравновешивает, </a:t>
                      </a:r>
                      <a:b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</a:b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поддерживает доминантную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64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3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Третичная </a:t>
                      </a:r>
                      <a:b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</a:b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(Tertiary)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Проявляется в середине жизни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Это то как мы восстанавливаемся. Часто страхует и работает совместно с Вспомогательной.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14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4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Низшая </a:t>
                      </a:r>
                      <a:b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</a:b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(Inferior)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Чаще всего остается неосознанной и проявляется только в стрессе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b="1">
                          <a:highlight>
                            <a:srgbClr val="F8F9FA"/>
                          </a:highlight>
                          <a:uFillTx/>
                        </a:rPr>
                        <a:t>Вначале проявляется в негативных аспектах, т.к. страхи, желания, негативное отношение к окружающим. Обычно требуется много энергии что бы действовать по этой функции.</a:t>
                      </a:r>
                      <a:endParaRPr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3600" marB="3600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ctrTitle"/>
          </p:nvPr>
        </p:nvSpPr>
        <p:spPr>
          <a:xfrm>
            <a:off x="311700" y="303144"/>
            <a:ext cx="8520600" cy="9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uFillTx/>
              </a:rPr>
              <a:t>Модель MBTI для СЭИ и ИЛЭ</a:t>
            </a:r>
            <a:endParaRPr sz="3000" b="1">
              <a:uFillTx/>
            </a:endParaRPr>
          </a:p>
        </p:txBody>
      </p:sp>
      <p:graphicFrame>
        <p:nvGraphicFramePr>
          <p:cNvPr id="96" name="Google Shape;96;p20"/>
          <p:cNvGraphicFramePr/>
          <p:nvPr/>
        </p:nvGraphicFramePr>
        <p:xfrm>
          <a:off x="1968388" y="1305675"/>
          <a:ext cx="5207225" cy="2746033"/>
        </p:xfrm>
        <a:graphic>
          <a:graphicData uri="http://schemas.openxmlformats.org/drawingml/2006/table">
            <a:tbl>
              <a:tblPr>
                <a:solidFill>
                  <a:srgbClr val="F8F9FA"/>
                </a:solidFill>
                <a:tableStyleId>{265C4F8E-AB05-4D0C-84F0-4359D63AD21F}</a:tableStyleId>
              </a:tblPr>
              <a:tblGrid>
                <a:gridCol w="2348050"/>
                <a:gridCol w="2859175"/>
              </a:tblGrid>
              <a:tr h="46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</a:rPr>
                        <a:t>MBTI </a:t>
                      </a:r>
                      <a:r>
                        <a:rPr lang="en-GB" sz="1800" b="1" dirty="0" err="1">
                          <a:highlight>
                            <a:srgbClr val="F8F9FA"/>
                          </a:highlight>
                          <a:uFillTx/>
                        </a:rPr>
                        <a:t>Тип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>
                          <a:highlight>
                            <a:srgbClr val="F8F9FA"/>
                          </a:highlight>
                          <a:uFillTx/>
                        </a:rPr>
                        <a:t>MBTI модель</a:t>
                      </a:r>
                      <a:endParaRPr sz="18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18000" marR="1800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</a:tr>
              <a:tr h="1026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ENTP</a:t>
                      </a:r>
                      <a:endParaRPr sz="1800" b="1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Promoter</a:t>
                      </a:r>
                      <a:br>
                        <a:rPr lang="en-GB" sz="1800" b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-GB" sz="1800" b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Executor</a:t>
                      </a:r>
                      <a:endParaRPr sz="1800" b="1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3000" b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Ne Ti Fe Si</a:t>
                      </a:r>
                      <a:endParaRPr sz="3000" b="1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53350" marR="53350" marT="26675" marB="2667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26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ISFP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Composer</a:t>
                      </a:r>
                      <a:b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Producer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30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Fi Se Ni </a:t>
                      </a:r>
                      <a:r>
                        <a:rPr lang="en-GB" sz="3000" b="1" dirty="0" err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Te</a:t>
                      </a:r>
                      <a:endParaRPr sz="30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53350" marR="53350" marT="26675" marB="2667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7" name="Google Shape;97;p20"/>
          <p:cNvSpPr txBox="1">
            <a:spLocks/>
          </p:cNvSpPr>
          <p:nvPr/>
        </p:nvSpPr>
        <p:spPr>
          <a:xfrm>
            <a:off x="904213" y="4875450"/>
            <a:ext cx="73356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uFillTx/>
              </a:rPr>
              <a:t>Обратите внимание! </a:t>
            </a:r>
            <a:endParaRPr sz="1800"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uFillTx/>
              </a:rPr>
              <a:t>У иррационального (P) интроверта (I) первая функция этика (Fi), которая, по своей природе, рациональная ?!</a:t>
            </a:r>
            <a:endParaRPr sz="1800">
              <a:uFillTx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79613" y="3652270"/>
            <a:ext cx="543449" cy="378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ctrTitle"/>
          </p:nvPr>
        </p:nvSpPr>
        <p:spPr>
          <a:xfrm>
            <a:off x="311700" y="469173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uFillTx/>
              </a:rPr>
              <a:t>J/P переключение (J/P switch)</a:t>
            </a:r>
            <a:endParaRPr sz="3000" b="1">
              <a:uFillTx/>
            </a:endParaRPr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"/>
          </p:nvPr>
        </p:nvSpPr>
        <p:spPr>
          <a:xfrm>
            <a:off x="264075" y="1559500"/>
            <a:ext cx="8520600" cy="41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000000"/>
                </a:solidFill>
                <a:uFillTx/>
              </a:rPr>
              <a:t>Майрс-Бриггс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считали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что</a:t>
            </a:r>
            <a:r>
              <a:rPr lang="en-GB" dirty="0">
                <a:solidFill>
                  <a:srgbClr val="000000"/>
                </a:solidFill>
                <a:uFillTx/>
              </a:rPr>
              <a:t> J/P </a:t>
            </a:r>
            <a:r>
              <a:rPr lang="en-GB" dirty="0" err="1">
                <a:solidFill>
                  <a:srgbClr val="000000"/>
                </a:solidFill>
                <a:uFillTx/>
              </a:rPr>
              <a:t>указывает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на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i="1" dirty="0" err="1">
                <a:solidFill>
                  <a:srgbClr val="000000"/>
                </a:solidFill>
                <a:uFillTx/>
              </a:rPr>
              <a:t>самую</a:t>
            </a:r>
            <a:r>
              <a:rPr lang="en-GB" i="1" dirty="0">
                <a:solidFill>
                  <a:srgbClr val="000000"/>
                </a:solidFill>
                <a:uFillTx/>
              </a:rPr>
              <a:t> </a:t>
            </a:r>
            <a:r>
              <a:rPr lang="en-GB" i="1" dirty="0" err="1">
                <a:solidFill>
                  <a:srgbClr val="000000"/>
                </a:solidFill>
                <a:uFillTx/>
              </a:rPr>
              <a:t>сильную</a:t>
            </a:r>
            <a:r>
              <a:rPr lang="en-GB" i="1" dirty="0">
                <a:solidFill>
                  <a:srgbClr val="000000"/>
                </a:solidFill>
                <a:uFillTx/>
              </a:rPr>
              <a:t> </a:t>
            </a:r>
            <a:r>
              <a:rPr lang="en-GB" i="1" dirty="0" err="1">
                <a:solidFill>
                  <a:srgbClr val="000000"/>
                </a:solidFill>
                <a:uFillTx/>
              </a:rPr>
              <a:t>экстравертную</a:t>
            </a:r>
            <a:r>
              <a:rPr lang="en-GB" i="1" dirty="0">
                <a:solidFill>
                  <a:srgbClr val="000000"/>
                </a:solidFill>
                <a:uFillTx/>
              </a:rPr>
              <a:t> </a:t>
            </a:r>
            <a:r>
              <a:rPr lang="en-GB" i="1" dirty="0" err="1">
                <a:solidFill>
                  <a:srgbClr val="000000"/>
                </a:solidFill>
                <a:uFillTx/>
              </a:rPr>
              <a:t>функцию</a:t>
            </a:r>
            <a:r>
              <a:rPr lang="en-GB" dirty="0">
                <a:solidFill>
                  <a:srgbClr val="000000"/>
                </a:solidFill>
                <a:uFillTx/>
              </a:rPr>
              <a:t>.</a:t>
            </a:r>
            <a:endParaRPr dirty="0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uFillTx/>
              </a:rPr>
              <a:t>У </a:t>
            </a:r>
            <a:r>
              <a:rPr lang="en-GB" dirty="0" err="1">
                <a:solidFill>
                  <a:srgbClr val="000000"/>
                </a:solidFill>
                <a:uFillTx/>
              </a:rPr>
              <a:t>экстравертов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это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первая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функция</a:t>
            </a:r>
            <a:r>
              <a:rPr lang="en-GB" dirty="0">
                <a:solidFill>
                  <a:srgbClr val="000000"/>
                </a:solidFill>
                <a:uFillTx/>
              </a:rPr>
              <a:t>, а у </a:t>
            </a:r>
            <a:r>
              <a:rPr lang="en-GB" dirty="0" err="1">
                <a:solidFill>
                  <a:srgbClr val="000000"/>
                </a:solidFill>
                <a:uFillTx/>
              </a:rPr>
              <a:t>интровертов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вторая</a:t>
            </a:r>
            <a:r>
              <a:rPr lang="en-GB" dirty="0">
                <a:solidFill>
                  <a:srgbClr val="000000"/>
                </a:solidFill>
                <a:uFillTx/>
              </a:rPr>
              <a:t>.</a:t>
            </a:r>
            <a:endParaRPr dirty="0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000000"/>
                </a:solidFill>
                <a:uFillTx/>
              </a:rPr>
              <a:t>Из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за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этого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возникает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проблема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сопоставления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соционических</a:t>
            </a:r>
            <a:r>
              <a:rPr lang="en-GB" dirty="0">
                <a:solidFill>
                  <a:srgbClr val="000000"/>
                </a:solidFill>
                <a:uFillTx/>
              </a:rPr>
              <a:t> и MBTI </a:t>
            </a:r>
            <a:r>
              <a:rPr lang="en-GB" dirty="0" err="1">
                <a:solidFill>
                  <a:srgbClr val="000000"/>
                </a:solidFill>
                <a:uFillTx/>
              </a:rPr>
              <a:t>типов</a:t>
            </a:r>
            <a:endParaRPr dirty="0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uFillTx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000000"/>
                </a:solidFill>
                <a:uFillTx/>
              </a:rPr>
              <a:t>Кто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err="1">
                <a:solidFill>
                  <a:srgbClr val="000000"/>
                </a:solidFill>
                <a:uFillTx/>
              </a:rPr>
              <a:t>соответствует</a:t>
            </a:r>
            <a:r>
              <a:rPr lang="en-GB" dirty="0">
                <a:solidFill>
                  <a:srgbClr val="000000"/>
                </a:solidFill>
                <a:uFillTx/>
              </a:rPr>
              <a:t> СЭИ ? ISFJ </a:t>
            </a:r>
            <a:r>
              <a:rPr lang="en-GB" dirty="0" err="1">
                <a:solidFill>
                  <a:srgbClr val="000000"/>
                </a:solidFill>
                <a:uFillTx/>
              </a:rPr>
              <a:t>или</a:t>
            </a:r>
            <a:r>
              <a:rPr lang="en-GB" dirty="0">
                <a:solidFill>
                  <a:srgbClr val="000000"/>
                </a:solidFill>
                <a:uFillTx/>
              </a:rPr>
              <a:t> </a:t>
            </a:r>
            <a:r>
              <a:rPr lang="en-GB" dirty="0" smtClean="0">
                <a:solidFill>
                  <a:srgbClr val="000000"/>
                </a:solidFill>
                <a:uFillTx/>
              </a:rPr>
              <a:t>ISFP</a:t>
            </a:r>
            <a:r>
              <a:rPr lang="ru-RU" dirty="0" smtClean="0">
                <a:solidFill>
                  <a:srgbClr val="000000"/>
                </a:solidFill>
                <a:uFillTx/>
              </a:rPr>
              <a:t> ?</a:t>
            </a:r>
            <a:endParaRPr dirty="0">
              <a:solidFill>
                <a:srgbClr val="000000"/>
              </a:solidFill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22"/>
          <p:cNvGraphicFramePr/>
          <p:nvPr>
            <p:extLst>
              <p:ext uri="{D42A27DB-BD31-4B8C-83A1-F6EECF244321}">
                <p14:modId xmlns:p14="http://schemas.microsoft.com/office/powerpoint/2010/main" val="2986980688"/>
              </p:ext>
            </p:extLst>
          </p:nvPr>
        </p:nvGraphicFramePr>
        <p:xfrm>
          <a:off x="564350" y="1276350"/>
          <a:ext cx="8015300" cy="3840119"/>
        </p:xfrm>
        <a:graphic>
          <a:graphicData uri="http://schemas.openxmlformats.org/drawingml/2006/table">
            <a:tbl>
              <a:tblPr>
                <a:solidFill>
                  <a:srgbClr val="F8F9FA"/>
                </a:solidFill>
                <a:tableStyleId>{265C4F8E-AB05-4D0C-84F0-4359D63AD21F}</a:tableStyleId>
              </a:tblPr>
              <a:tblGrid>
                <a:gridCol w="1383425"/>
                <a:gridCol w="1653575"/>
                <a:gridCol w="561275"/>
                <a:gridCol w="1399475"/>
                <a:gridCol w="1269525"/>
                <a:gridCol w="1748025"/>
              </a:tblGrid>
              <a:tr h="371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</a:rPr>
                        <a:t>MBTI </a:t>
                      </a:r>
                      <a:r>
                        <a:rPr lang="en-GB" sz="1800" b="1" dirty="0" err="1">
                          <a:highlight>
                            <a:srgbClr val="F8F9FA"/>
                          </a:highlight>
                          <a:uFillTx/>
                        </a:rPr>
                        <a:t>Тип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>
                          <a:highlight>
                            <a:srgbClr val="F8F9FA"/>
                          </a:highlight>
                          <a:uFillTx/>
                        </a:rPr>
                        <a:t>MBTI модель </a:t>
                      </a:r>
                      <a:endParaRPr sz="18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endParaRPr sz="18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>
                          <a:highlight>
                            <a:srgbClr val="F8F9FA"/>
                          </a:highlight>
                          <a:uFillTx/>
                        </a:rPr>
                        <a:t>Социотип</a:t>
                      </a:r>
                      <a:endParaRPr sz="18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>
                          <a:highlight>
                            <a:srgbClr val="F8F9FA"/>
                          </a:highlight>
                          <a:uFillTx/>
                        </a:rPr>
                        <a:t>Модель А</a:t>
                      </a:r>
                      <a:endParaRPr sz="18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>
                          <a:highlight>
                            <a:srgbClr val="F8F9FA"/>
                          </a:highlight>
                          <a:uFillTx/>
                        </a:rPr>
                        <a:t>Модель G</a:t>
                      </a:r>
                      <a:endParaRPr sz="18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CF0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ISFJ</a:t>
                      </a:r>
                      <a:endParaRPr sz="1800" b="1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Protector Supporter</a:t>
                      </a:r>
                      <a:endParaRPr sz="1800" b="1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FF"/>
                          </a:solidFill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Si Fe</a:t>
                      </a: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-GB" sz="1800" b="1" dirty="0" err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Ti</a:t>
                      </a: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Ne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4800" b="1">
                          <a:highlight>
                            <a:srgbClr val="F8F9FA"/>
                          </a:highlight>
                          <a:uFillTx/>
                        </a:rPr>
                        <a:t>?</a:t>
                      </a:r>
                      <a:endParaRPr sz="48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highlight>
                            <a:srgbClr val="F8F9FA"/>
                          </a:highlight>
                          <a:uFillTx/>
                        </a:rPr>
                        <a:t>ЭСИ</a:t>
                      </a:r>
                      <a:endParaRPr sz="1600" b="1">
                        <a:highlight>
                          <a:srgbClr val="F8F9FA"/>
                        </a:highlight>
                        <a:uFillTx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600" b="1">
                          <a:highlight>
                            <a:srgbClr val="F8F9FA"/>
                          </a:highlight>
                          <a:uFillTx/>
                        </a:rPr>
                        <a:t>Хранитель, Драйзер</a:t>
                      </a:r>
                      <a:endParaRPr sz="16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Fi Se</a:t>
                      </a:r>
                      <a:endParaRPr sz="1800" b="1" dirty="0">
                        <a:solidFill>
                          <a:srgbClr val="FF0000"/>
                        </a:solidFill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Ne </a:t>
                      </a:r>
                      <a:r>
                        <a:rPr lang="en-GB" sz="1800" b="1" dirty="0" err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Ti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Ni </a:t>
                      </a:r>
                      <a:r>
                        <a:rPr lang="en-GB" sz="1800" b="1" dirty="0" err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Te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Fe Si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cap="none" dirty="0">
                          <a:solidFill>
                            <a:srgbClr val="FF0000"/>
                          </a:solidFill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Fi</a:t>
                      </a: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Si </a:t>
                      </a:r>
                      <a:r>
                        <a:rPr lang="en-GB" sz="1800" b="1" dirty="0" err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Ti</a:t>
                      </a: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Ni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 i="0" u="none" strike="noStrike" cap="none" dirty="0">
                          <a:solidFill>
                            <a:srgbClr val="FF0000"/>
                          </a:solidFill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Se</a:t>
                      </a: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-GB" sz="1800" b="1" dirty="0" err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Te</a:t>
                      </a: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Ne Fe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ISFP</a:t>
                      </a:r>
                      <a:endParaRPr sz="1800" b="1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Composer Producer</a:t>
                      </a:r>
                      <a:endParaRPr sz="1800" b="1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Fi Se</a:t>
                      </a:r>
                      <a:r>
                        <a:rPr lang="en-GB" sz="1800" b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Ni Te</a:t>
                      </a:r>
                      <a:endParaRPr sz="1800" b="1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4800" b="1">
                          <a:solidFill>
                            <a:schemeClr val="dk1"/>
                          </a:solidFill>
                          <a:highlight>
                            <a:srgbClr val="F8F9FA"/>
                          </a:highlight>
                          <a:uFillTx/>
                        </a:rPr>
                        <a:t>?</a:t>
                      </a:r>
                      <a:endParaRPr sz="16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 anchor="ctr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highlight>
                            <a:srgbClr val="F8F9FA"/>
                          </a:highlight>
                          <a:uFillTx/>
                        </a:rPr>
                        <a:t>СЭИ</a:t>
                      </a:r>
                      <a:endParaRPr sz="1600" b="1">
                        <a:highlight>
                          <a:srgbClr val="F8F9FA"/>
                        </a:highlight>
                        <a:uFillTx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600" b="1">
                          <a:highlight>
                            <a:srgbClr val="F8F9FA"/>
                          </a:highlight>
                          <a:uFillTx/>
                        </a:rPr>
                        <a:t>Посредник, Дюма</a:t>
                      </a:r>
                      <a:endParaRPr sz="1600" b="1">
                        <a:highlight>
                          <a:srgbClr val="F8F9FA"/>
                        </a:highlight>
                        <a:uFillTx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FF"/>
                          </a:solidFill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Si Fe</a:t>
                      </a:r>
                      <a:endParaRPr sz="1800" b="1" dirty="0">
                        <a:solidFill>
                          <a:srgbClr val="0000FF"/>
                        </a:solidFill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err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Te</a:t>
                      </a: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Ni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err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Ti</a:t>
                      </a: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Ne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Se Fi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cap="none" dirty="0">
                          <a:solidFill>
                            <a:srgbClr val="0000FF"/>
                          </a:solidFill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Si</a:t>
                      </a: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Fi Ni </a:t>
                      </a:r>
                      <a:r>
                        <a:rPr lang="en-GB" sz="1800" b="1" dirty="0" err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Ti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GB" sz="1800" b="1" i="0" u="none" strike="noStrike" cap="none" dirty="0">
                          <a:solidFill>
                            <a:srgbClr val="0000FF"/>
                          </a:solidFill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Fe</a:t>
                      </a: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Ne </a:t>
                      </a:r>
                      <a:r>
                        <a:rPr lang="en-GB" sz="1800" b="1" dirty="0" err="1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Te</a:t>
                      </a:r>
                      <a:r>
                        <a:rPr lang="en-GB" sz="1800" b="1" dirty="0">
                          <a:highlight>
                            <a:srgbClr val="F8F9FA"/>
                          </a:highlight>
                          <a:uFillTx/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Se</a:t>
                      </a:r>
                      <a:endParaRPr sz="1800" b="1" dirty="0">
                        <a:highlight>
                          <a:srgbClr val="F8F9FA"/>
                        </a:highlight>
                        <a:uFillTx/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53350" marR="53350" marT="26675" marB="26675">
                    <a:lnL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2A9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10" name="Google Shape;110;p22"/>
          <p:cNvSpPr txBox="1">
            <a:spLocks noGrp="1"/>
          </p:cNvSpPr>
          <p:nvPr>
            <p:ph type="ctrTitle"/>
          </p:nvPr>
        </p:nvSpPr>
        <p:spPr>
          <a:xfrm>
            <a:off x="311700" y="469173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uFillTx/>
              </a:rPr>
              <a:t>Как сопоставить социо и MBTI типы ?</a:t>
            </a:r>
            <a:endParaRPr sz="3000" b="1"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1502</Words>
  <Application>Microsoft Office PowerPoint</Application>
  <PresentationFormat>Экран (4:3)</PresentationFormat>
  <Paragraphs>166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Simple Light</vt:lpstr>
      <vt:lpstr>Соционика и MBTI Такие  родные и такие  разные</vt:lpstr>
      <vt:lpstr>Презентация PowerPoint</vt:lpstr>
      <vt:lpstr>Презентация PowerPoint</vt:lpstr>
      <vt:lpstr>Обозначение функций в MBTI  (Cognitive Processes)</vt:lpstr>
      <vt:lpstr>Семантика функций в Соционике и MBTI</vt:lpstr>
      <vt:lpstr>Модель MBTI, Динамика типа (Type Dynamics)</vt:lpstr>
      <vt:lpstr>Модель MBTI для СЭИ и ИЛЭ</vt:lpstr>
      <vt:lpstr>J/P переключение (J/P switch)</vt:lpstr>
      <vt:lpstr>Как сопоставить социо и MBTI типы ?</vt:lpstr>
      <vt:lpstr>Запись типа без J/P переключения </vt:lpstr>
      <vt:lpstr>Сравнение типов </vt:lpstr>
      <vt:lpstr>Многослойная психика </vt:lpstr>
      <vt:lpstr>Стили взаимодействия Линды Бернс (Interaction Styles) </vt:lpstr>
      <vt:lpstr>►MBTI как и соционика находятся в процессе развития, существует много разных школ с разными подходами  ► Для общения с MBTI коллегами нам надо понимать их подходы  ► Соционика может быть полезна MBTI так как имеет более четкую структуру, развитую систему малых груп (квадры, УВД), признаки Рейнина и теорию Интертипных Отношений.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Соционика  и MBTI Такие  родные и такие  разные</dc:title>
  <cp:lastModifiedBy>Olga Karpenko</cp:lastModifiedBy>
  <cp:revision>7</cp:revision>
  <dcterms:modified xsi:type="dcterms:W3CDTF">2018-09-19T07:29:17Z</dcterms:modified>
</cp:coreProperties>
</file>